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96" r:id="rId4"/>
    <p:sldId id="311" r:id="rId5"/>
    <p:sldId id="298" r:id="rId6"/>
    <p:sldId id="299" r:id="rId7"/>
    <p:sldId id="300" r:id="rId8"/>
    <p:sldId id="301" r:id="rId9"/>
    <p:sldId id="302" r:id="rId10"/>
    <p:sldId id="304" r:id="rId11"/>
    <p:sldId id="303" r:id="rId12"/>
    <p:sldId id="312" r:id="rId13"/>
    <p:sldId id="294" r:id="rId14"/>
    <p:sldId id="307" r:id="rId15"/>
    <p:sldId id="308" r:id="rId16"/>
    <p:sldId id="313" r:id="rId17"/>
    <p:sldId id="31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B2DEA8-6773-4048-A1CF-29EB947DE212}" type="datetimeFigureOut">
              <a:rPr lang="en-GB" smtClean="0"/>
              <a:t>30/06/2026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83C922-66DB-490E-A385-48F63B78D9B7}" type="slidenum">
              <a:rPr lang="en-GB" smtClean="0"/>
              <a:t>‹#›</a:t>
            </a:fld>
            <a:endParaRPr lang="en-GB"/>
          </a:p>
        </p:txBody>
      </p:sp>
    </p:spTree>
    <p:extLst>
      <p:ext uri="{BB962C8B-B14F-4D97-AF65-F5344CB8AC3E}">
        <p14:creationId xmlns:p14="http://schemas.microsoft.com/office/powerpoint/2010/main" val="224507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E1A-AFEF-3741-379E-ED6B49EE7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C2188-3A31-B0A2-AA2E-ECB0420D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492A242B-AD5B-B01F-50DF-E075861027A3}"/>
              </a:ext>
            </a:extLst>
          </p:cNvPr>
          <p:cNvPicPr>
            <a:picLocks noChangeAspect="1"/>
          </p:cNvPicPr>
          <p:nvPr userDrawn="1"/>
        </p:nvPicPr>
        <p:blipFill>
          <a:blip r:embed="rId2"/>
          <a:stretch>
            <a:fillRect/>
          </a:stretch>
        </p:blipFill>
        <p:spPr>
          <a:xfrm>
            <a:off x="10668000" y="4935780"/>
            <a:ext cx="1152930" cy="1696641"/>
          </a:xfrm>
          <a:prstGeom prst="rect">
            <a:avLst/>
          </a:prstGeom>
        </p:spPr>
      </p:pic>
      <p:sp>
        <p:nvSpPr>
          <p:cNvPr id="16" name="Footer Placeholder 4">
            <a:extLst>
              <a:ext uri="{FF2B5EF4-FFF2-40B4-BE49-F238E27FC236}">
                <a16:creationId xmlns:a16="http://schemas.microsoft.com/office/drawing/2014/main" id="{8F6199CD-0767-2305-CAAE-8242ADFC6281}"/>
              </a:ext>
            </a:extLst>
          </p:cNvPr>
          <p:cNvSpPr>
            <a:spLocks noGrp="1"/>
          </p:cNvSpPr>
          <p:nvPr>
            <p:ph type="ftr" sz="quarter" idx="3"/>
          </p:nvPr>
        </p:nvSpPr>
        <p:spPr>
          <a:xfrm>
            <a:off x="2095500" y="6310400"/>
            <a:ext cx="8001000" cy="317500"/>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0"/>
              </a:defRPr>
            </a:lvl1p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22666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32DE-C9F6-B45A-5952-BB4781943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6F096A-A11B-8212-0F88-17C12F97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3190F-DA1A-1E77-9B06-CC81F86E142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7D637325-35A5-481D-8AF0-CCBA83568A03}"/>
              </a:ext>
            </a:extLst>
          </p:cNvPr>
          <p:cNvSpPr>
            <a:spLocks noGrp="1"/>
          </p:cNvSpPr>
          <p:nvPr>
            <p:ph type="ftr" sz="quarter" idx="11"/>
          </p:nvPr>
        </p:nvSpPr>
        <p:spPr>
          <a:xfrm>
            <a:off x="1981200" y="6310400"/>
            <a:ext cx="8001000" cy="317500"/>
          </a:xfrm>
          <a:prstGeom prst="rect">
            <a:avLst/>
          </a:prstGeom>
        </p:spPr>
        <p:txBody>
          <a:bodyPr/>
          <a:lstStyle/>
          <a:p>
            <a:r>
              <a:rPr lang="en-US"/>
              <a:t>© 2026 David Graham et al. Culinary and Food Service Operations Management for Industry 5.0. Goodfellow Publishers</a:t>
            </a:r>
            <a:endParaRPr lang="en-GB"/>
          </a:p>
        </p:txBody>
      </p:sp>
      <p:sp>
        <p:nvSpPr>
          <p:cNvPr id="6" name="Slide Number Placeholder 5">
            <a:extLst>
              <a:ext uri="{FF2B5EF4-FFF2-40B4-BE49-F238E27FC236}">
                <a16:creationId xmlns:a16="http://schemas.microsoft.com/office/drawing/2014/main" id="{FA2B893A-958E-C4CC-CCE8-53938DE80A66}"/>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34946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53549-BB1B-1B3B-ECEA-7249FF8E0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E113B-C946-14C0-6E52-B801E3E83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42D98-49E0-ACFA-6382-E8AD43625B6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A8B9871C-67BF-B37E-9486-573F5254A80E}"/>
              </a:ext>
            </a:extLst>
          </p:cNvPr>
          <p:cNvSpPr>
            <a:spLocks noGrp="1"/>
          </p:cNvSpPr>
          <p:nvPr>
            <p:ph type="ftr" sz="quarter" idx="11"/>
          </p:nvPr>
        </p:nvSpPr>
        <p:spPr>
          <a:xfrm>
            <a:off x="1981200" y="6310400"/>
            <a:ext cx="8001000" cy="317500"/>
          </a:xfrm>
          <a:prstGeom prst="rect">
            <a:avLst/>
          </a:prstGeom>
        </p:spPr>
        <p:txBody>
          <a:bodyPr/>
          <a:lstStyle/>
          <a:p>
            <a:r>
              <a:rPr lang="en-US"/>
              <a:t>© 2026 David Graham et al. Culinary and Food Service Operations Management for Industry 5.0. Goodfellow Publishers</a:t>
            </a:r>
            <a:endParaRPr lang="en-GB"/>
          </a:p>
        </p:txBody>
      </p:sp>
      <p:sp>
        <p:nvSpPr>
          <p:cNvPr id="6" name="Slide Number Placeholder 5">
            <a:extLst>
              <a:ext uri="{FF2B5EF4-FFF2-40B4-BE49-F238E27FC236}">
                <a16:creationId xmlns:a16="http://schemas.microsoft.com/office/drawing/2014/main" id="{6FBBF055-FB37-2E93-9023-964F951410D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52009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31D6-7601-1F25-78F1-EA4388316254}"/>
              </a:ext>
            </a:extLst>
          </p:cNvPr>
          <p:cNvSpPr>
            <a:spLocks noGrp="1"/>
          </p:cNvSpPr>
          <p:nvPr>
            <p:ph type="title"/>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665C1913-38B7-A9CD-E574-A6446D77A7F7}"/>
              </a:ext>
            </a:extLst>
          </p:cNvPr>
          <p:cNvSpPr>
            <a:spLocks noGrp="1"/>
          </p:cNvSpPr>
          <p:nvPr>
            <p:ph type="ftr" sz="quarter" idx="10"/>
          </p:nvPr>
        </p:nvSpPr>
        <p:spPr>
          <a:xfrm>
            <a:off x="1981200" y="6310400"/>
            <a:ext cx="8001000" cy="317500"/>
          </a:xfrm>
          <a:prstGeom prst="rect">
            <a:avLst/>
          </a:prstGeom>
        </p:spPr>
        <p:txBody>
          <a:bodyPr/>
          <a:lstStyle/>
          <a:p>
            <a:r>
              <a:rPr lang="en-GB"/>
              <a:t>© 2026 David Graham et al. </a:t>
            </a:r>
            <a:r>
              <a:rPr lang="en-GB" i="1"/>
              <a:t>Culinary and Food Service Operations Management for Industry 5.0. </a:t>
            </a:r>
            <a:r>
              <a:rPr lang="en-GB"/>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348470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41AB-503B-738E-5D2C-45877135D4A9}"/>
              </a:ext>
            </a:extLst>
          </p:cNvPr>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2C4DAA4-BA06-744D-5F2D-618CC17CEB0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DE2389FB-24AD-453A-49B4-15EDB252A82D}"/>
              </a:ext>
            </a:extLst>
          </p:cNvPr>
          <p:cNvSpPr>
            <a:spLocks noGrp="1"/>
          </p:cNvSpPr>
          <p:nvPr>
            <p:ph type="ftr" sz="quarter" idx="11"/>
          </p:nvPr>
        </p:nvSpPr>
        <p:spPr>
          <a:xfrm>
            <a:off x="2095500" y="633412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sp>
        <p:nvSpPr>
          <p:cNvPr id="6" name="Slide Number Placeholder 5">
            <a:extLst>
              <a:ext uri="{FF2B5EF4-FFF2-40B4-BE49-F238E27FC236}">
                <a16:creationId xmlns:a16="http://schemas.microsoft.com/office/drawing/2014/main" id="{BA643C24-71BF-1162-D9C4-5927F91B26C5}"/>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pic>
        <p:nvPicPr>
          <p:cNvPr id="8" name="Picture 7">
            <a:extLst>
              <a:ext uri="{FF2B5EF4-FFF2-40B4-BE49-F238E27FC236}">
                <a16:creationId xmlns:a16="http://schemas.microsoft.com/office/drawing/2014/main" id="{3ACB1074-D289-DA11-3C83-C32B37DD9B43}"/>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2687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E686-B701-378D-89CE-1D1C020B57E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F708F-DFB0-B7DC-0399-C44EACEFA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E982EB8-FEBC-7C87-DE96-7EE6F5003E9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3752370A-7412-8626-3710-6C77712B6D21}"/>
              </a:ext>
            </a:extLst>
          </p:cNvPr>
          <p:cNvSpPr>
            <a:spLocks noGrp="1"/>
          </p:cNvSpPr>
          <p:nvPr>
            <p:ph type="ftr" sz="quarter" idx="11"/>
          </p:nvPr>
        </p:nvSpPr>
        <p:spPr>
          <a:xfrm>
            <a:off x="2095500" y="6403975"/>
            <a:ext cx="8001000" cy="317500"/>
          </a:xfrm>
          <a:prstGeom prst="rect">
            <a:avLst/>
          </a:prstGeom>
        </p:spPr>
        <p:txBody>
          <a:bodyPr/>
          <a:lstStyle/>
          <a:p>
            <a:r>
              <a:rPr lang="en-GB" dirty="0"/>
              <a:t>© 2026 David Graham et al. </a:t>
            </a:r>
            <a:r>
              <a:rPr lang="en-GB" i="1" dirty="0"/>
              <a:t>Culinary and Food Service Operations Management for Industry 5.0. </a:t>
            </a:r>
            <a:r>
              <a:rPr lang="en-GB" dirty="0"/>
              <a:t>Goodfellow Publishers</a:t>
            </a:r>
          </a:p>
        </p:txBody>
      </p:sp>
      <p:pic>
        <p:nvPicPr>
          <p:cNvPr id="11" name="Picture 10">
            <a:extLst>
              <a:ext uri="{FF2B5EF4-FFF2-40B4-BE49-F238E27FC236}">
                <a16:creationId xmlns:a16="http://schemas.microsoft.com/office/drawing/2014/main" id="{A761A8CA-D0F6-32E0-CDAA-45C1DD47BF0D}"/>
              </a:ext>
            </a:extLst>
          </p:cNvPr>
          <p:cNvPicPr>
            <a:picLocks noChangeAspect="1"/>
          </p:cNvPicPr>
          <p:nvPr userDrawn="1"/>
        </p:nvPicPr>
        <p:blipFill>
          <a:blip r:embed="rId2"/>
          <a:stretch>
            <a:fillRect/>
          </a:stretch>
        </p:blipFill>
        <p:spPr>
          <a:xfrm>
            <a:off x="10291218" y="5207000"/>
            <a:ext cx="1056232" cy="1552581"/>
          </a:xfrm>
          <a:prstGeom prst="rect">
            <a:avLst/>
          </a:prstGeom>
        </p:spPr>
      </p:pic>
    </p:spTree>
    <p:extLst>
      <p:ext uri="{BB962C8B-B14F-4D97-AF65-F5344CB8AC3E}">
        <p14:creationId xmlns:p14="http://schemas.microsoft.com/office/powerpoint/2010/main" val="94325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B7BF-BD25-F019-6553-9BF445C34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341ED-69B5-2A8E-97D5-797A3E5FF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393AB-1102-0B84-7A09-A6EDC3EC8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CEA4626-B940-DFE8-6621-417520CEBBC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634AC91E-E48B-F44A-EF49-B37BDE807827}"/>
              </a:ext>
            </a:extLst>
          </p:cNvPr>
          <p:cNvSpPr>
            <a:spLocks noGrp="1"/>
          </p:cNvSpPr>
          <p:nvPr>
            <p:ph type="ftr" sz="quarter" idx="11"/>
          </p:nvPr>
        </p:nvSpPr>
        <p:spPr>
          <a:xfrm>
            <a:off x="2095500" y="6311900"/>
            <a:ext cx="8001000" cy="317500"/>
          </a:xfrm>
          <a:prstGeom prst="rect">
            <a:avLst/>
          </a:prstGeom>
        </p:spPr>
        <p:txBody>
          <a:bodyPr/>
          <a:lstStyle/>
          <a:p>
            <a:r>
              <a:rPr lang="en-GB" dirty="0"/>
              <a:t>© 2026 David Graham et al. </a:t>
            </a:r>
            <a:r>
              <a:rPr lang="en-GB" i="1" dirty="0"/>
              <a:t>Culinary and Food Service Operations Management for Industry 5.0. </a:t>
            </a:r>
            <a:r>
              <a:rPr lang="en-GB" dirty="0"/>
              <a:t>Goodfellow Publishers</a:t>
            </a:r>
          </a:p>
        </p:txBody>
      </p:sp>
      <p:pic>
        <p:nvPicPr>
          <p:cNvPr id="10" name="Picture 9">
            <a:extLst>
              <a:ext uri="{FF2B5EF4-FFF2-40B4-BE49-F238E27FC236}">
                <a16:creationId xmlns:a16="http://schemas.microsoft.com/office/drawing/2014/main" id="{D9E9F0D2-51DE-CC0F-F024-109DEBE8C34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0375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FD7F-159D-BB01-84D7-A9FB929A5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47943-842F-E053-23F0-B16BF450B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EE096-8C36-03A2-4F2C-A084E18DD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57E0E-FD13-2BC1-5CC8-827E819B8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A808F-5695-4EA8-3996-2C806046D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F7A1430-ADAA-5EE4-4663-DB61FBF9686B}"/>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10" name="Footer Placeholder 4">
            <a:extLst>
              <a:ext uri="{FF2B5EF4-FFF2-40B4-BE49-F238E27FC236}">
                <a16:creationId xmlns:a16="http://schemas.microsoft.com/office/drawing/2014/main" id="{84F7D9DD-32D0-3DEB-3C36-444D96BBAB79}"/>
              </a:ext>
            </a:extLst>
          </p:cNvPr>
          <p:cNvSpPr>
            <a:spLocks noGrp="1"/>
          </p:cNvSpPr>
          <p:nvPr>
            <p:ph type="ftr" sz="quarter" idx="11"/>
          </p:nvPr>
        </p:nvSpPr>
        <p:spPr>
          <a:xfrm>
            <a:off x="2095500" y="6311900"/>
            <a:ext cx="8001000" cy="317500"/>
          </a:xfrm>
          <a:prstGeom prst="rect">
            <a:avLst/>
          </a:prstGeom>
        </p:spPr>
        <p:txBody>
          <a:bodyPr/>
          <a:lstStyle/>
          <a:p>
            <a:r>
              <a:rPr lang="en-GB" dirty="0"/>
              <a:t>© 2026 David Graham et al. </a:t>
            </a:r>
            <a:r>
              <a:rPr lang="en-GB" i="1" dirty="0"/>
              <a:t>Culinary and Food Service Operations Management for Industry 5.0. </a:t>
            </a:r>
            <a:r>
              <a:rPr lang="en-GB" dirty="0"/>
              <a:t>Goodfellow Publishers</a:t>
            </a:r>
          </a:p>
        </p:txBody>
      </p:sp>
      <p:pic>
        <p:nvPicPr>
          <p:cNvPr id="12" name="Picture 11">
            <a:extLst>
              <a:ext uri="{FF2B5EF4-FFF2-40B4-BE49-F238E27FC236}">
                <a16:creationId xmlns:a16="http://schemas.microsoft.com/office/drawing/2014/main" id="{48BCDA5F-7E2B-5D3A-03E0-8189AE6FCFE5}"/>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24384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B833-9E0A-CDFB-B56C-622A95B2E41F}"/>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C01A0259-B88D-CFB7-6465-2C8896FC0A8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26828016-0807-B30E-2C5C-784AFCD68107}"/>
              </a:ext>
            </a:extLst>
          </p:cNvPr>
          <p:cNvSpPr txBox="1">
            <a:spLocks/>
          </p:cNvSpPr>
          <p:nvPr userDrawn="1"/>
        </p:nvSpPr>
        <p:spPr>
          <a:xfrm>
            <a:off x="1955800" y="6403975"/>
            <a:ext cx="8001000" cy="3175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2026 David Graham et al. </a:t>
            </a:r>
            <a:r>
              <a:rPr lang="en-GB" i="1" dirty="0"/>
              <a:t>Culinary and Food Service Operations Management for Industry 5.0. </a:t>
            </a:r>
            <a:r>
              <a:rPr lang="en-GB" dirty="0"/>
              <a:t>Goodfellow Publishers</a:t>
            </a:r>
          </a:p>
        </p:txBody>
      </p:sp>
      <p:pic>
        <p:nvPicPr>
          <p:cNvPr id="9" name="Picture 8">
            <a:extLst>
              <a:ext uri="{FF2B5EF4-FFF2-40B4-BE49-F238E27FC236}">
                <a16:creationId xmlns:a16="http://schemas.microsoft.com/office/drawing/2014/main" id="{30A4E881-3C5A-9C39-E992-0F6C4A8860FA}"/>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4762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029D67-AAB7-2C95-6408-292EE9804F7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5" name="Footer Placeholder 4">
            <a:extLst>
              <a:ext uri="{FF2B5EF4-FFF2-40B4-BE49-F238E27FC236}">
                <a16:creationId xmlns:a16="http://schemas.microsoft.com/office/drawing/2014/main" id="{1C8F7F7F-855C-69F3-B80A-4F72D7F56873}"/>
              </a:ext>
            </a:extLst>
          </p:cNvPr>
          <p:cNvSpPr>
            <a:spLocks noGrp="1"/>
          </p:cNvSpPr>
          <p:nvPr>
            <p:ph type="ftr" sz="quarter" idx="11"/>
          </p:nvPr>
        </p:nvSpPr>
        <p:spPr>
          <a:xfrm>
            <a:off x="2095500" y="6311900"/>
            <a:ext cx="8001000" cy="317500"/>
          </a:xfrm>
          <a:prstGeom prst="rect">
            <a:avLst/>
          </a:prstGeom>
        </p:spPr>
        <p:txBody>
          <a:bodyPr/>
          <a:lstStyle/>
          <a:p>
            <a:r>
              <a:rPr lang="en-GB" dirty="0"/>
              <a:t>© 2026 David Graham et al. </a:t>
            </a:r>
            <a:r>
              <a:rPr lang="en-GB" i="1" dirty="0"/>
              <a:t>Culinary and Food Service Operations Management for Industry 5.0. </a:t>
            </a:r>
            <a:r>
              <a:rPr lang="en-GB" dirty="0"/>
              <a:t>Goodfellow Publishers</a:t>
            </a:r>
          </a:p>
        </p:txBody>
      </p:sp>
      <p:pic>
        <p:nvPicPr>
          <p:cNvPr id="7" name="Picture 6">
            <a:extLst>
              <a:ext uri="{FF2B5EF4-FFF2-40B4-BE49-F238E27FC236}">
                <a16:creationId xmlns:a16="http://schemas.microsoft.com/office/drawing/2014/main" id="{7F41F025-8E80-660A-277C-800CDB053442}"/>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42206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E76-E09C-4C8B-ACEA-F44E806D1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D906A5-98DD-4179-6A5C-B47D0CE2B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8EA65-ADC7-9394-4740-9930143FA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7351BCF-7CD2-58C3-E658-36BF49959F7E}"/>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3807F0FE-F4EF-BE7F-C949-089EE4C53B33}"/>
              </a:ext>
            </a:extLst>
          </p:cNvPr>
          <p:cNvSpPr>
            <a:spLocks noGrp="1"/>
          </p:cNvSpPr>
          <p:nvPr>
            <p:ph type="ftr" sz="quarter" idx="11"/>
          </p:nvPr>
        </p:nvSpPr>
        <p:spPr>
          <a:xfrm>
            <a:off x="2095500" y="6311900"/>
            <a:ext cx="8001000" cy="317500"/>
          </a:xfrm>
          <a:prstGeom prst="rect">
            <a:avLst/>
          </a:prstGeom>
        </p:spPr>
        <p:txBody>
          <a:bodyPr/>
          <a:lstStyle/>
          <a:p>
            <a:r>
              <a:rPr lang="en-GB" dirty="0"/>
              <a:t>© 2026 David Graham et al. </a:t>
            </a:r>
            <a:r>
              <a:rPr lang="en-GB" i="1" dirty="0"/>
              <a:t>Culinary and Food Service Operations Management for Industry 5.0. </a:t>
            </a:r>
            <a:r>
              <a:rPr lang="en-GB" dirty="0"/>
              <a:t>Goodfellow Publishers</a:t>
            </a:r>
          </a:p>
        </p:txBody>
      </p:sp>
      <p:pic>
        <p:nvPicPr>
          <p:cNvPr id="10" name="Picture 9">
            <a:extLst>
              <a:ext uri="{FF2B5EF4-FFF2-40B4-BE49-F238E27FC236}">
                <a16:creationId xmlns:a16="http://schemas.microsoft.com/office/drawing/2014/main" id="{FAB2E697-93AF-2120-5B15-628E55828AC6}"/>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26039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5F5-3ABD-F8C3-9409-AB15FC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D157AF-B0C9-CFB9-E0A3-8DB5665A2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018F2-1C05-781C-19EF-8340A734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43CDCD-3FCD-C2B7-2BE9-60F3E8DDCDF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E535CFFC-47AB-5992-AEDF-CB22EFCE4957}"/>
              </a:ext>
            </a:extLst>
          </p:cNvPr>
          <p:cNvSpPr>
            <a:spLocks noGrp="1"/>
          </p:cNvSpPr>
          <p:nvPr>
            <p:ph type="ftr" sz="quarter" idx="3"/>
          </p:nvPr>
        </p:nvSpPr>
        <p:spPr>
          <a:xfrm>
            <a:off x="1981200" y="6310400"/>
            <a:ext cx="8001000" cy="317500"/>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 2026 David Graham et al. </a:t>
            </a:r>
            <a:r>
              <a:rPr lang="en-GB" i="1" dirty="0"/>
              <a:t>Culinary and Food Service Operations Management for Industry 5.0. </a:t>
            </a:r>
            <a:r>
              <a:rPr lang="en-GB" dirty="0"/>
              <a:t>Goodfellow Publishers</a:t>
            </a:r>
          </a:p>
        </p:txBody>
      </p:sp>
      <p:pic>
        <p:nvPicPr>
          <p:cNvPr id="10" name="Picture 9">
            <a:extLst>
              <a:ext uri="{FF2B5EF4-FFF2-40B4-BE49-F238E27FC236}">
                <a16:creationId xmlns:a16="http://schemas.microsoft.com/office/drawing/2014/main" id="{C0A60555-BA35-22C1-46B2-3ADFC7A5200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7745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C3C24-0907-4048-9336-6D9D3B18E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7AC0EFE-4474-4D5C-3BFD-13C8B55FB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40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F8-FF67-DD54-C9C0-27E97BF0387C}"/>
              </a:ext>
            </a:extLst>
          </p:cNvPr>
          <p:cNvSpPr>
            <a:spLocks noGrp="1"/>
          </p:cNvSpPr>
          <p:nvPr>
            <p:ph type="ctrTitle"/>
          </p:nvPr>
        </p:nvSpPr>
        <p:spPr>
          <a:xfrm>
            <a:off x="933324" y="3429000"/>
            <a:ext cx="10640754" cy="2563043"/>
          </a:xfrm>
        </p:spPr>
        <p:txBody>
          <a:bodyPr anchor="b">
            <a:normAutofit/>
          </a:bodyPr>
          <a:lstStyle/>
          <a:p>
            <a:r>
              <a:rPr lang="en-GB" sz="4000" dirty="0">
                <a:solidFill>
                  <a:schemeClr val="tx2"/>
                </a:solidFill>
              </a:rPr>
              <a:t>Chapter 1</a:t>
            </a:r>
            <a:br>
              <a:rPr lang="en-GB" sz="4000">
                <a:solidFill>
                  <a:schemeClr val="tx2"/>
                </a:solidFill>
              </a:rPr>
            </a:br>
            <a:r>
              <a:rPr lang="en-GB" sz="4000">
                <a:solidFill>
                  <a:schemeClr val="tx2"/>
                </a:solidFill>
              </a:rPr>
              <a:t>Introduction </a:t>
            </a:r>
            <a:r>
              <a:rPr lang="en-GB" sz="4000" dirty="0">
                <a:solidFill>
                  <a:schemeClr val="tx2"/>
                </a:solidFill>
              </a:rPr>
              <a:t>to Culinary</a:t>
            </a:r>
            <a:br>
              <a:rPr lang="en-GB" sz="4000" dirty="0">
                <a:solidFill>
                  <a:schemeClr val="tx2"/>
                </a:solidFill>
              </a:rPr>
            </a:br>
            <a:r>
              <a:rPr lang="en-GB" sz="4000" dirty="0">
                <a:solidFill>
                  <a:schemeClr val="tx2"/>
                </a:solidFill>
              </a:rPr>
              <a:t>and Food Service Operations</a:t>
            </a:r>
            <a:br>
              <a:rPr lang="en-GB" sz="4000" dirty="0">
                <a:solidFill>
                  <a:schemeClr val="tx2"/>
                </a:solidFill>
              </a:rPr>
            </a:br>
            <a:r>
              <a:rPr lang="en-GB" sz="4000" dirty="0">
                <a:solidFill>
                  <a:schemeClr val="tx2"/>
                </a:solidFill>
              </a:rPr>
              <a:t>Management for Industry 5.0</a:t>
            </a:r>
          </a:p>
        </p:txBody>
      </p:sp>
      <p:sp>
        <p:nvSpPr>
          <p:cNvPr id="4" name="Footer Placeholder 3">
            <a:extLst>
              <a:ext uri="{FF2B5EF4-FFF2-40B4-BE49-F238E27FC236}">
                <a16:creationId xmlns:a16="http://schemas.microsoft.com/office/drawing/2014/main" id="{052CA339-213E-CFEC-7B07-5C7E7ED18EFF}"/>
              </a:ext>
            </a:extLst>
          </p:cNvPr>
          <p:cNvSpPr>
            <a:spLocks noGrp="1"/>
          </p:cNvSpPr>
          <p:nvPr>
            <p:ph type="ftr" sz="quarter" idx="3"/>
          </p:nvPr>
        </p:nvSpPr>
        <p:spPr/>
        <p:txBody>
          <a:body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pic>
        <p:nvPicPr>
          <p:cNvPr id="6" name="Picture 5">
            <a:extLst>
              <a:ext uri="{FF2B5EF4-FFF2-40B4-BE49-F238E27FC236}">
                <a16:creationId xmlns:a16="http://schemas.microsoft.com/office/drawing/2014/main" id="{4AAB3AEB-2D4B-0710-E22B-7E7FAB93181B}"/>
              </a:ext>
            </a:extLst>
          </p:cNvPr>
          <p:cNvPicPr>
            <a:picLocks noChangeAspect="1"/>
          </p:cNvPicPr>
          <p:nvPr/>
        </p:nvPicPr>
        <p:blipFill>
          <a:blip r:embed="rId3"/>
          <a:stretch>
            <a:fillRect/>
          </a:stretch>
        </p:blipFill>
        <p:spPr>
          <a:xfrm>
            <a:off x="1337661" y="320231"/>
            <a:ext cx="9455225" cy="2836567"/>
          </a:xfrm>
          <a:prstGeom prst="rect">
            <a:avLst/>
          </a:prstGeom>
        </p:spPr>
      </p:pic>
    </p:spTree>
    <p:extLst>
      <p:ext uri="{BB962C8B-B14F-4D97-AF65-F5344CB8AC3E}">
        <p14:creationId xmlns:p14="http://schemas.microsoft.com/office/powerpoint/2010/main" val="1354476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18A4-1050-4C21-F3AB-E6C429230481}"/>
              </a:ext>
            </a:extLst>
          </p:cNvPr>
          <p:cNvSpPr>
            <a:spLocks noGrp="1"/>
          </p:cNvSpPr>
          <p:nvPr>
            <p:ph type="title"/>
          </p:nvPr>
        </p:nvSpPr>
        <p:spPr/>
        <p:txBody>
          <a:bodyPr/>
          <a:lstStyle/>
          <a:p>
            <a:r>
              <a:rPr lang="en-GB" dirty="0"/>
              <a:t>The operator challenges</a:t>
            </a:r>
          </a:p>
        </p:txBody>
      </p:sp>
      <p:sp>
        <p:nvSpPr>
          <p:cNvPr id="3" name="Content Placeholder 2">
            <a:extLst>
              <a:ext uri="{FF2B5EF4-FFF2-40B4-BE49-F238E27FC236}">
                <a16:creationId xmlns:a16="http://schemas.microsoft.com/office/drawing/2014/main" id="{E639F17A-D921-1244-5A4D-BCADD928B554}"/>
              </a:ext>
            </a:extLst>
          </p:cNvPr>
          <p:cNvSpPr>
            <a:spLocks noGrp="1"/>
          </p:cNvSpPr>
          <p:nvPr>
            <p:ph idx="1"/>
          </p:nvPr>
        </p:nvSpPr>
        <p:spPr/>
        <p:txBody>
          <a:bodyPr/>
          <a:lstStyle/>
          <a:p>
            <a:pPr>
              <a:buFont typeface="Wingdings" panose="05000000000000000000" pitchFamily="2" charset="2"/>
              <a:buChar char="§"/>
            </a:pPr>
            <a:r>
              <a:rPr lang="en-GB" sz="2400" dirty="0"/>
              <a:t>Human capital</a:t>
            </a:r>
          </a:p>
          <a:p>
            <a:pPr>
              <a:buFont typeface="Wingdings" panose="05000000000000000000" pitchFamily="2" charset="2"/>
              <a:buChar char="§"/>
            </a:pPr>
            <a:r>
              <a:rPr lang="en-GB" sz="2400" dirty="0"/>
              <a:t>Competitiveness</a:t>
            </a:r>
          </a:p>
          <a:p>
            <a:pPr>
              <a:buFont typeface="Wingdings" panose="05000000000000000000" pitchFamily="2" charset="2"/>
              <a:buChar char="§"/>
            </a:pPr>
            <a:r>
              <a:rPr lang="en-GB" sz="2400" dirty="0"/>
              <a:t>Innovation</a:t>
            </a:r>
          </a:p>
          <a:p>
            <a:endParaRPr lang="en-GB" dirty="0"/>
          </a:p>
        </p:txBody>
      </p:sp>
      <p:sp>
        <p:nvSpPr>
          <p:cNvPr id="4" name="Footer Placeholder 3">
            <a:extLst>
              <a:ext uri="{FF2B5EF4-FFF2-40B4-BE49-F238E27FC236}">
                <a16:creationId xmlns:a16="http://schemas.microsoft.com/office/drawing/2014/main" id="{8D12ABFC-D025-2AB1-5913-5CD6FEC54DD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08404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7A9B2-AC17-6FF1-0961-889E103CE755}"/>
              </a:ext>
            </a:extLst>
          </p:cNvPr>
          <p:cNvSpPr>
            <a:spLocks noGrp="1"/>
          </p:cNvSpPr>
          <p:nvPr>
            <p:ph type="title"/>
          </p:nvPr>
        </p:nvSpPr>
        <p:spPr/>
        <p:txBody>
          <a:bodyPr/>
          <a:lstStyle/>
          <a:p>
            <a:r>
              <a:rPr lang="en-GB" dirty="0"/>
              <a:t>The meaning behind industry 5.0</a:t>
            </a:r>
          </a:p>
        </p:txBody>
      </p:sp>
      <p:sp>
        <p:nvSpPr>
          <p:cNvPr id="3" name="Content Placeholder 2">
            <a:extLst>
              <a:ext uri="{FF2B5EF4-FFF2-40B4-BE49-F238E27FC236}">
                <a16:creationId xmlns:a16="http://schemas.microsoft.com/office/drawing/2014/main" id="{987BF189-0726-71FF-F31D-BFE4BEE1B2CB}"/>
              </a:ext>
            </a:extLst>
          </p:cNvPr>
          <p:cNvSpPr>
            <a:spLocks noGrp="1"/>
          </p:cNvSpPr>
          <p:nvPr>
            <p:ph idx="1"/>
          </p:nvPr>
        </p:nvSpPr>
        <p:spPr>
          <a:xfrm>
            <a:off x="838200" y="1825625"/>
            <a:ext cx="9732123" cy="4351338"/>
          </a:xfrm>
        </p:spPr>
        <p:txBody>
          <a:bodyPr>
            <a:normAutofit/>
          </a:bodyPr>
          <a:lstStyle/>
          <a:p>
            <a:pPr>
              <a:buFont typeface="Wingdings" panose="05000000000000000000" pitchFamily="2" charset="2"/>
              <a:buChar char="§"/>
            </a:pPr>
            <a:r>
              <a:rPr lang="en-GB" sz="2400" dirty="0"/>
              <a:t>For the culinary and food service industry arguably the impact of Industry 5.0 has only just begun</a:t>
            </a:r>
          </a:p>
          <a:p>
            <a:pPr>
              <a:buFont typeface="Wingdings" panose="05000000000000000000" pitchFamily="2" charset="2"/>
              <a:buChar char="§"/>
            </a:pPr>
            <a:r>
              <a:rPr lang="en-GB" sz="2400" dirty="0"/>
              <a:t>Globalisation has been a period of fundamental change  </a:t>
            </a:r>
          </a:p>
          <a:p>
            <a:pPr>
              <a:buFont typeface="Wingdings" panose="05000000000000000000" pitchFamily="2" charset="2"/>
              <a:buChar char="§"/>
            </a:pPr>
            <a:r>
              <a:rPr lang="en-GB" sz="2400" dirty="0"/>
              <a:t>The era of uncertainty through national disruptors and geopolitics is having a profound effect</a:t>
            </a:r>
          </a:p>
          <a:p>
            <a:pPr>
              <a:buFont typeface="Wingdings" panose="05000000000000000000" pitchFamily="2" charset="2"/>
              <a:buChar char="§"/>
            </a:pPr>
            <a:r>
              <a:rPr lang="en-GB" sz="2400" dirty="0"/>
              <a:t>The delivery of culinary and food service will always be present</a:t>
            </a:r>
          </a:p>
        </p:txBody>
      </p:sp>
      <p:sp>
        <p:nvSpPr>
          <p:cNvPr id="4" name="Footer Placeholder 3">
            <a:extLst>
              <a:ext uri="{FF2B5EF4-FFF2-40B4-BE49-F238E27FC236}">
                <a16:creationId xmlns:a16="http://schemas.microsoft.com/office/drawing/2014/main" id="{5604F483-307B-2718-D182-12BA45D4B10B}"/>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40711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09A9-6105-1D8B-E312-72FE32F18998}"/>
              </a:ext>
            </a:extLst>
          </p:cNvPr>
          <p:cNvSpPr>
            <a:spLocks noGrp="1"/>
          </p:cNvSpPr>
          <p:nvPr>
            <p:ph type="title"/>
          </p:nvPr>
        </p:nvSpPr>
        <p:spPr>
          <a:xfrm>
            <a:off x="838199" y="365125"/>
            <a:ext cx="10735101" cy="1325563"/>
          </a:xfrm>
        </p:spPr>
        <p:txBody>
          <a:bodyPr/>
          <a:lstStyle/>
          <a:p>
            <a:r>
              <a:rPr lang="en-GB" dirty="0"/>
              <a:t>Diversity of culinary and food service offers</a:t>
            </a:r>
          </a:p>
        </p:txBody>
      </p:sp>
      <p:sp>
        <p:nvSpPr>
          <p:cNvPr id="4" name="Footer Placeholder 3">
            <a:extLst>
              <a:ext uri="{FF2B5EF4-FFF2-40B4-BE49-F238E27FC236}">
                <a16:creationId xmlns:a16="http://schemas.microsoft.com/office/drawing/2014/main" id="{8FFFB3F3-F7C3-8584-7D1A-731BA20AC9A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graphicFrame>
        <p:nvGraphicFramePr>
          <p:cNvPr id="5" name="Content Placeholder 5">
            <a:extLst>
              <a:ext uri="{FF2B5EF4-FFF2-40B4-BE49-F238E27FC236}">
                <a16:creationId xmlns:a16="http://schemas.microsoft.com/office/drawing/2014/main" id="{DD3C0264-4EEE-817B-7D89-3678E193B003}"/>
              </a:ext>
            </a:extLst>
          </p:cNvPr>
          <p:cNvGraphicFramePr>
            <a:graphicFrameLocks noGrp="1"/>
          </p:cNvGraphicFramePr>
          <p:nvPr>
            <p:ph sz="half" idx="1"/>
            <p:extLst>
              <p:ext uri="{D42A27DB-BD31-4B8C-83A1-F6EECF244321}">
                <p14:modId xmlns:p14="http://schemas.microsoft.com/office/powerpoint/2010/main" val="623248253"/>
              </p:ext>
            </p:extLst>
          </p:nvPr>
        </p:nvGraphicFramePr>
        <p:xfrm>
          <a:off x="1087887" y="1831594"/>
          <a:ext cx="4579620" cy="3405396"/>
        </p:xfrm>
        <a:graphic>
          <a:graphicData uri="http://schemas.openxmlformats.org/drawingml/2006/table">
            <a:tbl>
              <a:tblPr bandRow="1"/>
              <a:tblGrid>
                <a:gridCol w="4579620">
                  <a:extLst>
                    <a:ext uri="{9D8B030D-6E8A-4147-A177-3AD203B41FA5}">
                      <a16:colId xmlns:a16="http://schemas.microsoft.com/office/drawing/2014/main" val="1127878735"/>
                    </a:ext>
                  </a:extLst>
                </a:gridCol>
              </a:tblGrid>
              <a:tr h="340677">
                <a:tc>
                  <a:txBody>
                    <a:bodyPr/>
                    <a:lstStyle/>
                    <a:p>
                      <a:pPr algn="ctr">
                        <a:lnSpc>
                          <a:spcPct val="115000"/>
                        </a:lnSpc>
                        <a:spcAft>
                          <a:spcPts val="800"/>
                        </a:spcAft>
                        <a:buNone/>
                      </a:pPr>
                      <a:r>
                        <a:rPr lang="en-GB" sz="2000" b="1" kern="0" dirty="0">
                          <a:effectLst/>
                          <a:latin typeface="Gill Sans MT" panose="020B0502020104020203" pitchFamily="34" charset="0"/>
                          <a:ea typeface="Times New Roman" panose="02020603050405020304" pitchFamily="18" charset="0"/>
                          <a:cs typeface="Times New Roman" panose="02020603050405020304" pitchFamily="18" charset="0"/>
                        </a:rPr>
                        <a:t>Commercial</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968894291"/>
                  </a:ext>
                </a:extLst>
              </a:tr>
              <a:tr h="338278">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Restaurants (fine dining, independent, chain, branded)</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1224396479"/>
                  </a:ext>
                </a:extLst>
              </a:tr>
              <a:tr h="699340">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Hotels (star rating, country, health, guesthouse, seaside, towns, boutique)</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2422264204"/>
                  </a:ext>
                </a:extLst>
              </a:tr>
              <a:tr h="338278">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Transport (air, land, sea)</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2592446384"/>
                  </a:ext>
                </a:extLst>
              </a:tr>
              <a:tr h="338278">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Fast Food (high street, dark kitchens)</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988762397"/>
                  </a:ext>
                </a:extLst>
              </a:tr>
              <a:tr h="338278">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Quick Service (branded, independent)</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3125382602"/>
                  </a:ext>
                </a:extLst>
              </a:tr>
              <a:tr h="338278">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Take away (high street, sit down)</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401264381"/>
                  </a:ext>
                </a:extLst>
              </a:tr>
              <a:tr h="338278">
                <a:tc>
                  <a:txBody>
                    <a:bodyPr/>
                    <a:lstStyle/>
                    <a:p>
                      <a:pPr marL="342900" lvl="0" indent="-342900">
                        <a:lnSpc>
                          <a:spcPct val="115000"/>
                        </a:lnSpc>
                        <a:spcAft>
                          <a:spcPts val="80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Camps (holiday, caravan, camping)</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1732090546"/>
                  </a:ext>
                </a:extLst>
              </a:tr>
            </a:tbl>
          </a:graphicData>
        </a:graphic>
      </p:graphicFrame>
      <p:graphicFrame>
        <p:nvGraphicFramePr>
          <p:cNvPr id="7" name="Table 6">
            <a:extLst>
              <a:ext uri="{FF2B5EF4-FFF2-40B4-BE49-F238E27FC236}">
                <a16:creationId xmlns:a16="http://schemas.microsoft.com/office/drawing/2014/main" id="{67201E18-97C4-9860-C68F-74722C176AE1}"/>
              </a:ext>
            </a:extLst>
          </p:cNvPr>
          <p:cNvGraphicFramePr>
            <a:graphicFrameLocks noGrp="1"/>
          </p:cNvGraphicFramePr>
          <p:nvPr>
            <p:extLst>
              <p:ext uri="{D42A27DB-BD31-4B8C-83A1-F6EECF244321}">
                <p14:modId xmlns:p14="http://schemas.microsoft.com/office/powerpoint/2010/main" val="2812530689"/>
              </p:ext>
            </p:extLst>
          </p:nvPr>
        </p:nvGraphicFramePr>
        <p:xfrm>
          <a:off x="5667507" y="1831594"/>
          <a:ext cx="5232141" cy="2982951"/>
        </p:xfrm>
        <a:graphic>
          <a:graphicData uri="http://schemas.openxmlformats.org/drawingml/2006/table">
            <a:tbl>
              <a:tblPr bandRow="1"/>
              <a:tblGrid>
                <a:gridCol w="5232141">
                  <a:extLst>
                    <a:ext uri="{9D8B030D-6E8A-4147-A177-3AD203B41FA5}">
                      <a16:colId xmlns:a16="http://schemas.microsoft.com/office/drawing/2014/main" val="2013455238"/>
                    </a:ext>
                  </a:extLst>
                </a:gridCol>
              </a:tblGrid>
              <a:tr h="461848">
                <a:tc>
                  <a:txBody>
                    <a:bodyPr/>
                    <a:lstStyle/>
                    <a:p>
                      <a:pPr algn="ctr">
                        <a:lnSpc>
                          <a:spcPct val="115000"/>
                        </a:lnSpc>
                        <a:spcAft>
                          <a:spcPts val="800"/>
                        </a:spcAft>
                        <a:buNone/>
                      </a:pPr>
                      <a:r>
                        <a:rPr lang="en-GB" sz="1800" b="1" kern="0" dirty="0">
                          <a:effectLst/>
                          <a:latin typeface="Gill Sans MT" panose="020B0502020104020203" pitchFamily="34" charset="0"/>
                          <a:ea typeface="Times New Roman" panose="02020603050405020304" pitchFamily="18" charset="0"/>
                          <a:cs typeface="Times New Roman" panose="02020603050405020304" pitchFamily="18" charset="0"/>
                        </a:rPr>
                        <a:t>Service – inhouse and contract</a:t>
                      </a:r>
                      <a:endParaRPr lang="en-GB" sz="18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33900041"/>
                  </a:ext>
                </a:extLst>
              </a:tr>
              <a:tr h="660121">
                <a:tc>
                  <a:txBody>
                    <a:bodyPr/>
                    <a:lstStyle/>
                    <a:p>
                      <a:pPr marL="342900" lvl="0" indent="-342900">
                        <a:lnSpc>
                          <a:spcPct val="100000"/>
                        </a:lnSpc>
                        <a:spcBef>
                          <a:spcPts val="600"/>
                        </a:spcBef>
                        <a:spcAft>
                          <a:spcPts val="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Education (university, colleges, schools, nursery)</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1290174488"/>
                  </a:ext>
                </a:extLst>
              </a:tr>
              <a:tr h="644830">
                <a:tc>
                  <a:txBody>
                    <a:bodyPr/>
                    <a:lstStyle/>
                    <a:p>
                      <a:pPr marL="342900" lvl="0" indent="-342900">
                        <a:lnSpc>
                          <a:spcPct val="100000"/>
                        </a:lnSpc>
                        <a:spcBef>
                          <a:spcPts val="600"/>
                        </a:spcBef>
                        <a:spcAft>
                          <a:spcPts val="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Hospitals (private, state, staff patients, meals on wheels, residential, nursing homes)</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3262397099"/>
                  </a:ext>
                </a:extLst>
              </a:tr>
              <a:tr h="384048">
                <a:tc>
                  <a:txBody>
                    <a:bodyPr/>
                    <a:lstStyle/>
                    <a:p>
                      <a:pPr marL="342900" lvl="0" indent="-342900">
                        <a:lnSpc>
                          <a:spcPct val="100000"/>
                        </a:lnSpc>
                        <a:spcBef>
                          <a:spcPts val="600"/>
                        </a:spcBef>
                        <a:spcAft>
                          <a:spcPts val="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Prisons (adult, young offenders, privatised)</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778245264"/>
                  </a:ext>
                </a:extLst>
              </a:tr>
              <a:tr h="373507">
                <a:tc>
                  <a:txBody>
                    <a:bodyPr/>
                    <a:lstStyle/>
                    <a:p>
                      <a:pPr marL="342900" lvl="0" indent="-342900">
                        <a:lnSpc>
                          <a:spcPct val="100000"/>
                        </a:lnSpc>
                        <a:spcBef>
                          <a:spcPts val="600"/>
                        </a:spcBef>
                        <a:spcAft>
                          <a:spcPts val="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Forces (army, navy, air force, police).</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1070053376"/>
                  </a:ext>
                </a:extLst>
              </a:tr>
              <a:tr h="458597">
                <a:tc>
                  <a:txBody>
                    <a:bodyPr/>
                    <a:lstStyle/>
                    <a:p>
                      <a:pPr marL="342900" lvl="0" indent="-342900">
                        <a:lnSpc>
                          <a:spcPct val="100000"/>
                        </a:lnSpc>
                        <a:spcBef>
                          <a:spcPts val="600"/>
                        </a:spcBef>
                        <a:spcAft>
                          <a:spcPts val="0"/>
                        </a:spcAft>
                        <a:buFont typeface="Wingdings" panose="05000000000000000000" pitchFamily="2" charset="2"/>
                        <a:buChar char="§"/>
                      </a:pPr>
                      <a:r>
                        <a:rPr lang="en-GB" sz="2000" kern="0" dirty="0">
                          <a:solidFill>
                            <a:srgbClr val="000000"/>
                          </a:solidFill>
                          <a:effectLst/>
                          <a:latin typeface="Gill Sans MT" panose="020B0502020104020203" pitchFamily="34" charset="0"/>
                          <a:ea typeface="Times New Roman" panose="02020603050405020304" pitchFamily="18" charset="0"/>
                          <a:cs typeface="Noto Sans Symbols"/>
                        </a:rPr>
                        <a:t>Industry workplaces</a:t>
                      </a:r>
                      <a:endParaRPr lang="en-GB" sz="2000" kern="100" dirty="0">
                        <a:effectLst/>
                        <a:latin typeface="Gill Sans MT" panose="020B0502020104020203" pitchFamily="34" charset="0"/>
                        <a:ea typeface="Noto Sans Symbols"/>
                        <a:cs typeface="Noto Sans Symbols"/>
                      </a:endParaRPr>
                    </a:p>
                  </a:txBody>
                  <a:tcPr marL="68580" marR="68580" marT="0" marB="0">
                    <a:lnL>
                      <a:noFill/>
                    </a:lnL>
                    <a:lnR>
                      <a:noFill/>
                    </a:lnR>
                    <a:lnT>
                      <a:noFill/>
                    </a:lnT>
                    <a:lnB>
                      <a:noFill/>
                    </a:lnB>
                    <a:noFill/>
                  </a:tcPr>
                </a:tc>
                <a:extLst>
                  <a:ext uri="{0D108BD9-81ED-4DB2-BD59-A6C34878D82A}">
                    <a16:rowId xmlns:a16="http://schemas.microsoft.com/office/drawing/2014/main" val="1901762032"/>
                  </a:ext>
                </a:extLst>
              </a:tr>
            </a:tbl>
          </a:graphicData>
        </a:graphic>
      </p:graphicFrame>
    </p:spTree>
    <p:extLst>
      <p:ext uri="{BB962C8B-B14F-4D97-AF65-F5344CB8AC3E}">
        <p14:creationId xmlns:p14="http://schemas.microsoft.com/office/powerpoint/2010/main" val="154350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DE01-1B7A-DF68-5F83-92FBF3992656}"/>
              </a:ext>
            </a:extLst>
          </p:cNvPr>
          <p:cNvSpPr>
            <a:spLocks noGrp="1"/>
          </p:cNvSpPr>
          <p:nvPr>
            <p:ph type="title"/>
          </p:nvPr>
        </p:nvSpPr>
        <p:spPr/>
        <p:txBody>
          <a:bodyPr/>
          <a:lstStyle/>
          <a:p>
            <a:r>
              <a:rPr lang="en-GB" dirty="0"/>
              <a:t>Methods for defining culinary and food service offers</a:t>
            </a:r>
          </a:p>
        </p:txBody>
      </p:sp>
      <p:sp>
        <p:nvSpPr>
          <p:cNvPr id="3" name="Content Placeholder 2">
            <a:extLst>
              <a:ext uri="{FF2B5EF4-FFF2-40B4-BE49-F238E27FC236}">
                <a16:creationId xmlns:a16="http://schemas.microsoft.com/office/drawing/2014/main" id="{2A6F5B04-4868-61BD-A6F6-00D9AD8C89E4}"/>
              </a:ext>
            </a:extLst>
          </p:cNvPr>
          <p:cNvSpPr>
            <a:spLocks noGrp="1"/>
          </p:cNvSpPr>
          <p:nvPr>
            <p:ph idx="1"/>
          </p:nvPr>
        </p:nvSpPr>
        <p:spPr/>
        <p:txBody>
          <a:bodyPr/>
          <a:lstStyle/>
          <a:p>
            <a:pPr lvl="0">
              <a:buFont typeface="Wingdings" panose="05000000000000000000" pitchFamily="2" charset="2"/>
              <a:buChar char="§"/>
            </a:pPr>
            <a:r>
              <a:rPr lang="en-GB" sz="2400" dirty="0"/>
              <a:t>Price / service categorisation</a:t>
            </a:r>
          </a:p>
          <a:p>
            <a:pPr lvl="0">
              <a:buFont typeface="Wingdings" panose="05000000000000000000" pitchFamily="2" charset="2"/>
              <a:buChar char="§"/>
            </a:pPr>
            <a:r>
              <a:rPr lang="en-GB" sz="2400" dirty="0"/>
              <a:t>Sector analysis</a:t>
            </a:r>
          </a:p>
          <a:p>
            <a:pPr lvl="0">
              <a:buFont typeface="Wingdings" panose="05000000000000000000" pitchFamily="2" charset="2"/>
              <a:buChar char="§"/>
            </a:pPr>
            <a:r>
              <a:rPr lang="en-GB" sz="2400" dirty="0"/>
              <a:t>Meal experience</a:t>
            </a:r>
          </a:p>
          <a:p>
            <a:pPr lvl="0">
              <a:buFont typeface="Wingdings" panose="05000000000000000000" pitchFamily="2" charset="2"/>
              <a:buChar char="§"/>
            </a:pPr>
            <a:r>
              <a:rPr lang="en-GB" sz="2400" dirty="0"/>
              <a:t>Price v Service</a:t>
            </a:r>
          </a:p>
          <a:p>
            <a:pPr lvl="0">
              <a:buFont typeface="Wingdings" panose="05000000000000000000" pitchFamily="2" charset="2"/>
              <a:buChar char="§"/>
            </a:pPr>
            <a:r>
              <a:rPr lang="en-GB" sz="2400" dirty="0"/>
              <a:t>Food v entertainment "</a:t>
            </a:r>
            <a:r>
              <a:rPr lang="en-GB" sz="2400" dirty="0" err="1"/>
              <a:t>eatertainment</a:t>
            </a:r>
            <a:r>
              <a:rPr lang="en-GB" sz="2400" dirty="0"/>
              <a:t>“</a:t>
            </a:r>
          </a:p>
          <a:p>
            <a:pPr lvl="0">
              <a:buFont typeface="Wingdings" panose="05000000000000000000" pitchFamily="2" charset="2"/>
              <a:buChar char="§"/>
            </a:pPr>
            <a:r>
              <a:rPr lang="en-GB" sz="2400" dirty="0"/>
              <a:t>Product attributes</a:t>
            </a:r>
          </a:p>
          <a:p>
            <a:endParaRPr lang="en-GB" dirty="0"/>
          </a:p>
        </p:txBody>
      </p:sp>
      <p:sp>
        <p:nvSpPr>
          <p:cNvPr id="4" name="Footer Placeholder 3">
            <a:extLst>
              <a:ext uri="{FF2B5EF4-FFF2-40B4-BE49-F238E27FC236}">
                <a16:creationId xmlns:a16="http://schemas.microsoft.com/office/drawing/2014/main" id="{9F508485-2646-564D-70B4-B307250F5F93}"/>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8072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5621-92EC-05B0-1A02-5BE71206C8FD}"/>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CFC3AF11-FFD9-2B49-131C-05E7D191ACD8}"/>
              </a:ext>
            </a:extLst>
          </p:cNvPr>
          <p:cNvSpPr>
            <a:spLocks noGrp="1"/>
          </p:cNvSpPr>
          <p:nvPr>
            <p:ph idx="1"/>
          </p:nvPr>
        </p:nvSpPr>
        <p:spPr>
          <a:xfrm>
            <a:off x="838200" y="1825625"/>
            <a:ext cx="9455590" cy="4351338"/>
          </a:xfrm>
        </p:spPr>
        <p:txBody>
          <a:bodyPr/>
          <a:lstStyle/>
          <a:p>
            <a:pPr>
              <a:buFont typeface="Wingdings" panose="05000000000000000000" pitchFamily="2" charset="2"/>
              <a:buChar char="§"/>
            </a:pPr>
            <a:r>
              <a:rPr lang="en-GB" sz="2400" dirty="0"/>
              <a:t>Culinary and food service operations has been fundamentally impacted through industry eras with 5.0 on the horizon</a:t>
            </a:r>
          </a:p>
          <a:p>
            <a:pPr>
              <a:buFont typeface="Wingdings" panose="05000000000000000000" pitchFamily="2" charset="2"/>
              <a:buChar char="§"/>
            </a:pPr>
            <a:r>
              <a:rPr lang="en-GB" sz="2400" dirty="0"/>
              <a:t>There is a new lens which we need to review the approach to doing culinary and food service business</a:t>
            </a:r>
          </a:p>
          <a:p>
            <a:pPr>
              <a:buFont typeface="Wingdings" panose="05000000000000000000" pitchFamily="2" charset="2"/>
              <a:buChar char="§"/>
            </a:pPr>
            <a:r>
              <a:rPr lang="en-GB" sz="2400" dirty="0"/>
              <a:t>Traditionality continues to be relevant, but this is being constantly challenged</a:t>
            </a:r>
          </a:p>
          <a:p>
            <a:pPr>
              <a:buFont typeface="Wingdings" panose="05000000000000000000" pitchFamily="2" charset="2"/>
              <a:buChar char="§"/>
            </a:pPr>
            <a:r>
              <a:rPr lang="en-GB" sz="2400" dirty="0"/>
              <a:t>New ways of working are impacting the approach to culinary and food service operations</a:t>
            </a:r>
          </a:p>
          <a:p>
            <a:endParaRPr lang="en-GB" dirty="0"/>
          </a:p>
        </p:txBody>
      </p:sp>
      <p:sp>
        <p:nvSpPr>
          <p:cNvPr id="4" name="Footer Placeholder 3">
            <a:extLst>
              <a:ext uri="{FF2B5EF4-FFF2-40B4-BE49-F238E27FC236}">
                <a16:creationId xmlns:a16="http://schemas.microsoft.com/office/drawing/2014/main" id="{0F052D04-3C9C-D2D5-BF05-E2CC57E7D70B}"/>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31541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F1AA-82A0-8DC3-4902-AC522C3E6AD1}"/>
              </a:ext>
            </a:extLst>
          </p:cNvPr>
          <p:cNvSpPr>
            <a:spLocks noGrp="1"/>
          </p:cNvSpPr>
          <p:nvPr>
            <p:ph type="title"/>
          </p:nvPr>
        </p:nvSpPr>
        <p:spPr/>
        <p:txBody>
          <a:bodyPr/>
          <a:lstStyle/>
          <a:p>
            <a:r>
              <a:rPr lang="en-GB" dirty="0"/>
              <a:t>Revision Questions</a:t>
            </a:r>
          </a:p>
        </p:txBody>
      </p:sp>
      <p:sp>
        <p:nvSpPr>
          <p:cNvPr id="3" name="Content Placeholder 2">
            <a:extLst>
              <a:ext uri="{FF2B5EF4-FFF2-40B4-BE49-F238E27FC236}">
                <a16:creationId xmlns:a16="http://schemas.microsoft.com/office/drawing/2014/main" id="{1A11643F-1FE7-1626-CE50-C2986BA810E2}"/>
              </a:ext>
            </a:extLst>
          </p:cNvPr>
          <p:cNvSpPr>
            <a:spLocks noGrp="1"/>
          </p:cNvSpPr>
          <p:nvPr>
            <p:ph idx="1"/>
          </p:nvPr>
        </p:nvSpPr>
        <p:spPr/>
        <p:txBody>
          <a:bodyPr/>
          <a:lstStyle/>
          <a:p>
            <a:pPr marL="514350" indent="-514350">
              <a:buFont typeface="+mj-lt"/>
              <a:buAutoNum type="arabicPeriod"/>
            </a:pPr>
            <a:r>
              <a:rPr lang="en-GB" sz="2400" dirty="0"/>
              <a:t>What is Industry 5.0?</a:t>
            </a:r>
          </a:p>
          <a:p>
            <a:pPr marL="514350" indent="-514350">
              <a:buFont typeface="+mj-lt"/>
              <a:buAutoNum type="arabicPeriod"/>
            </a:pPr>
            <a:r>
              <a:rPr lang="en-GB" sz="2400" dirty="0"/>
              <a:t>What are the elements that define the concept of Industry 5.0?</a:t>
            </a:r>
          </a:p>
          <a:p>
            <a:pPr marL="514350" indent="-514350">
              <a:buFont typeface="+mj-lt"/>
              <a:buAutoNum type="arabicPeriod"/>
            </a:pPr>
            <a:r>
              <a:rPr lang="en-GB" sz="2400" dirty="0"/>
              <a:t>How can culinary and food service operators be defined and categorised?</a:t>
            </a:r>
          </a:p>
          <a:p>
            <a:endParaRPr lang="en-GB" dirty="0"/>
          </a:p>
          <a:p>
            <a:endParaRPr lang="en-GB" dirty="0"/>
          </a:p>
        </p:txBody>
      </p:sp>
      <p:sp>
        <p:nvSpPr>
          <p:cNvPr id="4" name="Footer Placeholder 3">
            <a:extLst>
              <a:ext uri="{FF2B5EF4-FFF2-40B4-BE49-F238E27FC236}">
                <a16:creationId xmlns:a16="http://schemas.microsoft.com/office/drawing/2014/main" id="{1F76BFCD-2DF6-26C3-86BF-751EB73B6E3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6362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301AF-25DC-B656-379C-EB66AC773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04F0D-5E4F-1E53-9BFA-F5FB9D325548}"/>
              </a:ext>
            </a:extLst>
          </p:cNvPr>
          <p:cNvSpPr>
            <a:spLocks noGrp="1"/>
          </p:cNvSpPr>
          <p:nvPr>
            <p:ph type="ctrTitle"/>
          </p:nvPr>
        </p:nvSpPr>
        <p:spPr>
          <a:xfrm>
            <a:off x="933324" y="3429000"/>
            <a:ext cx="10640754" cy="2563043"/>
          </a:xfrm>
        </p:spPr>
        <p:txBody>
          <a:bodyPr anchor="b">
            <a:normAutofit/>
          </a:bodyPr>
          <a:lstStyle/>
          <a:p>
            <a:r>
              <a:rPr lang="en-GB" sz="4000" dirty="0">
                <a:solidFill>
                  <a:schemeClr val="tx2"/>
                </a:solidFill>
              </a:rPr>
              <a:t>End of Chapter 1 presentation</a:t>
            </a:r>
            <a:br>
              <a:rPr lang="en-GB" sz="4000" dirty="0">
                <a:solidFill>
                  <a:schemeClr val="tx2"/>
                </a:solidFill>
              </a:rPr>
            </a:br>
            <a:br>
              <a:rPr lang="en-GB" sz="4000" dirty="0">
                <a:solidFill>
                  <a:schemeClr val="tx2"/>
                </a:solidFill>
              </a:rPr>
            </a:br>
            <a:endParaRPr lang="en-GB" sz="4000" dirty="0">
              <a:solidFill>
                <a:schemeClr val="tx2"/>
              </a:solidFill>
            </a:endParaRPr>
          </a:p>
        </p:txBody>
      </p:sp>
      <p:sp>
        <p:nvSpPr>
          <p:cNvPr id="4" name="Footer Placeholder 3">
            <a:extLst>
              <a:ext uri="{FF2B5EF4-FFF2-40B4-BE49-F238E27FC236}">
                <a16:creationId xmlns:a16="http://schemas.microsoft.com/office/drawing/2014/main" id="{C91AF778-3D1C-6289-0839-0EAACE63DE4A}"/>
              </a:ext>
            </a:extLst>
          </p:cNvPr>
          <p:cNvSpPr>
            <a:spLocks noGrp="1"/>
          </p:cNvSpPr>
          <p:nvPr>
            <p:ph type="ftr" sz="quarter" idx="3"/>
          </p:nvPr>
        </p:nvSpPr>
        <p:spPr/>
        <p:txBody>
          <a:body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pic>
        <p:nvPicPr>
          <p:cNvPr id="6" name="Picture 5">
            <a:extLst>
              <a:ext uri="{FF2B5EF4-FFF2-40B4-BE49-F238E27FC236}">
                <a16:creationId xmlns:a16="http://schemas.microsoft.com/office/drawing/2014/main" id="{0A7EFBD8-0A27-3DEF-C03F-854366108627}"/>
              </a:ext>
            </a:extLst>
          </p:cNvPr>
          <p:cNvPicPr>
            <a:picLocks noChangeAspect="1"/>
          </p:cNvPicPr>
          <p:nvPr/>
        </p:nvPicPr>
        <p:blipFill>
          <a:blip r:embed="rId2"/>
          <a:stretch>
            <a:fillRect/>
          </a:stretch>
        </p:blipFill>
        <p:spPr>
          <a:xfrm>
            <a:off x="1337661" y="320231"/>
            <a:ext cx="9455225" cy="2836567"/>
          </a:xfrm>
          <a:prstGeom prst="rect">
            <a:avLst/>
          </a:prstGeom>
        </p:spPr>
      </p:pic>
    </p:spTree>
    <p:extLst>
      <p:ext uri="{BB962C8B-B14F-4D97-AF65-F5344CB8AC3E}">
        <p14:creationId xmlns:p14="http://schemas.microsoft.com/office/powerpoint/2010/main" val="428943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C57C9-983A-7E98-45C1-36862BBDB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6B5A4-7B4D-1E79-3147-B3663149CEE8}"/>
              </a:ext>
            </a:extLst>
          </p:cNvPr>
          <p:cNvSpPr>
            <a:spLocks noGrp="1"/>
          </p:cNvSpPr>
          <p:nvPr>
            <p:ph type="title"/>
          </p:nvPr>
        </p:nvSpPr>
        <p:spPr>
          <a:xfrm>
            <a:off x="838200" y="365126"/>
            <a:ext cx="10515600" cy="1995937"/>
          </a:xfrm>
        </p:spPr>
        <p:txBody>
          <a:bodyPr>
            <a:normAutofit/>
          </a:bodyPr>
          <a:lstStyle/>
          <a:p>
            <a:pPr algn="ctr"/>
            <a:r>
              <a:rPr lang="en-GB" dirty="0"/>
              <a:t>Culinary and Food Service Operations Management for Industry 5.0</a:t>
            </a:r>
          </a:p>
        </p:txBody>
      </p:sp>
      <p:sp>
        <p:nvSpPr>
          <p:cNvPr id="3" name="Content Placeholder 2">
            <a:extLst>
              <a:ext uri="{FF2B5EF4-FFF2-40B4-BE49-F238E27FC236}">
                <a16:creationId xmlns:a16="http://schemas.microsoft.com/office/drawing/2014/main" id="{205DD14D-2A4B-0A68-963E-28D0A28C7A3A}"/>
              </a:ext>
            </a:extLst>
          </p:cNvPr>
          <p:cNvSpPr>
            <a:spLocks noGrp="1"/>
          </p:cNvSpPr>
          <p:nvPr>
            <p:ph idx="1"/>
          </p:nvPr>
        </p:nvSpPr>
        <p:spPr>
          <a:xfrm>
            <a:off x="838200" y="2006219"/>
            <a:ext cx="9670576" cy="4486655"/>
          </a:xfrm>
        </p:spPr>
        <p:txBody>
          <a:bodyPr>
            <a:noAutofit/>
          </a:bodyPr>
          <a:lstStyle/>
          <a:p>
            <a:pPr marL="0" indent="0">
              <a:buNone/>
            </a:pPr>
            <a:r>
              <a:rPr lang="en-GB" sz="2000" b="1" dirty="0"/>
              <a:t>David Graham </a:t>
            </a:r>
            <a:r>
              <a:rPr lang="en-GB" sz="2000" dirty="0"/>
              <a:t>is an Associate Head at Sheffield Hallam University within Sheffield Business School, a visiting Research Fellow at the University of Zululand, South Africa and Principal Fellow of Higher Education Academy.</a:t>
            </a:r>
          </a:p>
          <a:p>
            <a:pPr marL="0" indent="0">
              <a:buNone/>
            </a:pPr>
            <a:r>
              <a:rPr lang="en-GB" sz="2000" b="1" dirty="0"/>
              <a:t>Ewen Crilley </a:t>
            </a:r>
            <a:r>
              <a:rPr lang="en-GB" sz="2000" dirty="0"/>
              <a:t>is a Senior Lecturer at Sheffield Hallam University and Course Leader for UG and PG Tourism, Hospitality, Culinary and Aviation.</a:t>
            </a:r>
          </a:p>
          <a:p>
            <a:pPr marL="0" indent="0">
              <a:buNone/>
            </a:pPr>
            <a:r>
              <a:rPr lang="en-GB" sz="2000" b="1" dirty="0"/>
              <a:t>Peter Cox </a:t>
            </a:r>
            <a:r>
              <a:rPr lang="en-GB" sz="2000" dirty="0"/>
              <a:t>worked in the hotel and contract catering for large international companies. He was a Senior Lecturer at Leeds Beckett University specialising in quality and hospitality operations management.</a:t>
            </a:r>
          </a:p>
          <a:p>
            <a:pPr marL="0" indent="0">
              <a:buNone/>
            </a:pPr>
            <a:r>
              <a:rPr lang="en-GB" sz="2000" b="1" dirty="0"/>
              <a:t>John Cousins </a:t>
            </a:r>
            <a:r>
              <a:rPr lang="en-GB" sz="2000" dirty="0"/>
              <a:t>is </a:t>
            </a:r>
            <a:r>
              <a:rPr lang="en-GB" sz="2000"/>
              <a:t>a consultant</a:t>
            </a:r>
            <a:r>
              <a:rPr lang="en-GB" sz="2000" dirty="0"/>
              <a:t>, educator, and the author of a range of food and beverage management and service publications,  He has been conferred at Culinary Arts Laureate and is Director of the Food and Beverage Training Company.</a:t>
            </a:r>
          </a:p>
          <a:p>
            <a:pPr marL="0" indent="0">
              <a:buNone/>
            </a:pPr>
            <a:endParaRPr lang="en-GB" sz="1400" dirty="0"/>
          </a:p>
          <a:p>
            <a:pPr marL="0" indent="0">
              <a:buNone/>
            </a:pPr>
            <a:r>
              <a:rPr lang="en-GB" sz="2000" dirty="0"/>
              <a:t>© 2026 David Graham et al. </a:t>
            </a:r>
            <a:r>
              <a:rPr lang="en-GB" sz="2000" i="1" dirty="0"/>
              <a:t>Culinary and Food Service Operations Management for Industry 5.0.  </a:t>
            </a:r>
            <a:r>
              <a:rPr lang="en-GB" sz="2000" dirty="0"/>
              <a:t>Goodfellow Publishers</a:t>
            </a:r>
          </a:p>
        </p:txBody>
      </p:sp>
    </p:spTree>
    <p:extLst>
      <p:ext uri="{BB962C8B-B14F-4D97-AF65-F5344CB8AC3E}">
        <p14:creationId xmlns:p14="http://schemas.microsoft.com/office/powerpoint/2010/main" val="50381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3838-B351-1F45-5988-C9528CC0A976}"/>
              </a:ext>
            </a:extLst>
          </p:cNvPr>
          <p:cNvSpPr>
            <a:spLocks noGrp="1"/>
          </p:cNvSpPr>
          <p:nvPr>
            <p:ph type="title"/>
          </p:nvPr>
        </p:nvSpPr>
        <p:spPr/>
        <p:txBody>
          <a:bodyPr/>
          <a:lstStyle/>
          <a:p>
            <a:r>
              <a:rPr lang="en-GB" dirty="0"/>
              <a:t>Chapter 1</a:t>
            </a:r>
          </a:p>
        </p:txBody>
      </p:sp>
      <p:sp>
        <p:nvSpPr>
          <p:cNvPr id="3" name="Content Placeholder 2">
            <a:extLst>
              <a:ext uri="{FF2B5EF4-FFF2-40B4-BE49-F238E27FC236}">
                <a16:creationId xmlns:a16="http://schemas.microsoft.com/office/drawing/2014/main" id="{F197DC96-1298-80F5-2234-EE629CADD436}"/>
              </a:ext>
            </a:extLst>
          </p:cNvPr>
          <p:cNvSpPr>
            <a:spLocks noGrp="1"/>
          </p:cNvSpPr>
          <p:nvPr>
            <p:ph idx="1"/>
          </p:nvPr>
        </p:nvSpPr>
        <p:spPr>
          <a:xfrm>
            <a:off x="838200" y="1690688"/>
            <a:ext cx="9419376" cy="4351338"/>
          </a:xfrm>
        </p:spPr>
        <p:txBody>
          <a:bodyPr>
            <a:normAutofit/>
          </a:bodyPr>
          <a:lstStyle/>
          <a:p>
            <a:pPr marL="0" indent="0">
              <a:buNone/>
            </a:pPr>
            <a:r>
              <a:rPr lang="en-GB" sz="2400" dirty="0"/>
              <a:t>Sets the scene and the core philosophy behind the book.</a:t>
            </a:r>
          </a:p>
          <a:p>
            <a:pPr marL="0" indent="0">
              <a:buNone/>
            </a:pPr>
            <a:r>
              <a:rPr lang="en-GB" sz="2400" dirty="0"/>
              <a:t>The chapter covers:</a:t>
            </a:r>
          </a:p>
          <a:p>
            <a:pPr>
              <a:buFont typeface="Wingdings" panose="05000000000000000000" pitchFamily="2" charset="2"/>
              <a:buChar char="§"/>
            </a:pPr>
            <a:r>
              <a:rPr lang="en-GB" sz="2400" dirty="0"/>
              <a:t>The principles that lie behind culinary and food service operations management 5.0.</a:t>
            </a:r>
          </a:p>
          <a:p>
            <a:pPr>
              <a:buFont typeface="Wingdings" panose="05000000000000000000" pitchFamily="2" charset="2"/>
              <a:buChar char="§"/>
            </a:pPr>
            <a:r>
              <a:rPr lang="en-GB" sz="2400" dirty="0"/>
              <a:t>Industry 5.0 strategies within the context of the book, human centric, resilience and sustainability</a:t>
            </a:r>
          </a:p>
          <a:p>
            <a:pPr>
              <a:buFont typeface="Wingdings" panose="05000000000000000000" pitchFamily="2" charset="2"/>
              <a:buChar char="§"/>
            </a:pPr>
            <a:r>
              <a:rPr lang="en-GB" sz="2400" dirty="0"/>
              <a:t>The diversity of the culinary and food service operations and a framework by which they can be identified</a:t>
            </a:r>
          </a:p>
          <a:p>
            <a:pPr>
              <a:buFont typeface="Wingdings" panose="05000000000000000000" pitchFamily="2" charset="2"/>
              <a:buChar char="§"/>
            </a:pPr>
            <a:r>
              <a:rPr lang="en-GB" sz="2400" dirty="0"/>
              <a:t>The concept of the experience economy and experiential dining and their influence on developing the offer</a:t>
            </a:r>
          </a:p>
        </p:txBody>
      </p:sp>
      <p:sp>
        <p:nvSpPr>
          <p:cNvPr id="4" name="Footer Placeholder 3">
            <a:extLst>
              <a:ext uri="{FF2B5EF4-FFF2-40B4-BE49-F238E27FC236}">
                <a16:creationId xmlns:a16="http://schemas.microsoft.com/office/drawing/2014/main" id="{55FA82DC-C92B-35A4-121B-F92BFFEFEB3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2601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B99E-B9A8-98A6-2320-AD4285179515}"/>
              </a:ext>
            </a:extLst>
          </p:cNvPr>
          <p:cNvSpPr>
            <a:spLocks noGrp="1"/>
          </p:cNvSpPr>
          <p:nvPr>
            <p:ph type="title"/>
          </p:nvPr>
        </p:nvSpPr>
        <p:spPr>
          <a:xfrm>
            <a:off x="838200" y="365125"/>
            <a:ext cx="10515600" cy="931263"/>
          </a:xfrm>
        </p:spPr>
        <p:txBody>
          <a:bodyPr/>
          <a:lstStyle/>
          <a:p>
            <a:r>
              <a:rPr lang="en-GB" dirty="0"/>
              <a:t>Industrial Revolution 1.0 to 5.0</a:t>
            </a:r>
          </a:p>
        </p:txBody>
      </p:sp>
      <p:graphicFrame>
        <p:nvGraphicFramePr>
          <p:cNvPr id="10" name="Content Placeholder 9">
            <a:extLst>
              <a:ext uri="{FF2B5EF4-FFF2-40B4-BE49-F238E27FC236}">
                <a16:creationId xmlns:a16="http://schemas.microsoft.com/office/drawing/2014/main" id="{EEBD49A1-BEF8-6AD4-635E-34723618EA05}"/>
              </a:ext>
            </a:extLst>
          </p:cNvPr>
          <p:cNvGraphicFramePr>
            <a:graphicFrameLocks noGrp="1"/>
          </p:cNvGraphicFramePr>
          <p:nvPr>
            <p:ph idx="1"/>
            <p:extLst>
              <p:ext uri="{D42A27DB-BD31-4B8C-83A1-F6EECF244321}">
                <p14:modId xmlns:p14="http://schemas.microsoft.com/office/powerpoint/2010/main" val="69114565"/>
              </p:ext>
            </p:extLst>
          </p:nvPr>
        </p:nvGraphicFramePr>
        <p:xfrm>
          <a:off x="957072" y="1036135"/>
          <a:ext cx="9493156" cy="5297990"/>
        </p:xfrm>
        <a:graphic>
          <a:graphicData uri="http://schemas.openxmlformats.org/drawingml/2006/table">
            <a:tbl>
              <a:tblPr bandRow="1"/>
              <a:tblGrid>
                <a:gridCol w="1360387">
                  <a:extLst>
                    <a:ext uri="{9D8B030D-6E8A-4147-A177-3AD203B41FA5}">
                      <a16:colId xmlns:a16="http://schemas.microsoft.com/office/drawing/2014/main" val="1741037986"/>
                    </a:ext>
                  </a:extLst>
                </a:gridCol>
                <a:gridCol w="2572477">
                  <a:extLst>
                    <a:ext uri="{9D8B030D-6E8A-4147-A177-3AD203B41FA5}">
                      <a16:colId xmlns:a16="http://schemas.microsoft.com/office/drawing/2014/main" val="4086698950"/>
                    </a:ext>
                  </a:extLst>
                </a:gridCol>
                <a:gridCol w="695037">
                  <a:extLst>
                    <a:ext uri="{9D8B030D-6E8A-4147-A177-3AD203B41FA5}">
                      <a16:colId xmlns:a16="http://schemas.microsoft.com/office/drawing/2014/main" val="4081998915"/>
                    </a:ext>
                  </a:extLst>
                </a:gridCol>
                <a:gridCol w="4865255">
                  <a:extLst>
                    <a:ext uri="{9D8B030D-6E8A-4147-A177-3AD203B41FA5}">
                      <a16:colId xmlns:a16="http://schemas.microsoft.com/office/drawing/2014/main" val="936897868"/>
                    </a:ext>
                  </a:extLst>
                </a:gridCol>
              </a:tblGrid>
              <a:tr h="309976">
                <a:tc>
                  <a:txBody>
                    <a:bodyPr/>
                    <a:lstStyle/>
                    <a:p>
                      <a:pPr algn="l">
                        <a:lnSpc>
                          <a:spcPct val="100000"/>
                        </a:lnSpc>
                        <a:spcAft>
                          <a:spcPts val="300"/>
                        </a:spcAft>
                        <a:buNone/>
                      </a:pPr>
                      <a:r>
                        <a:rPr lang="en-GB" sz="2000" b="1" kern="0" dirty="0">
                          <a:effectLst/>
                          <a:latin typeface="Gill Sans MT" panose="020B0502020104020203" pitchFamily="34" charset="0"/>
                          <a:ea typeface="Times New Roman" panose="02020603050405020304" pitchFamily="18" charset="0"/>
                          <a:cs typeface="Times New Roman" panose="02020603050405020304" pitchFamily="18" charset="0"/>
                        </a:rPr>
                        <a:t>Revolution</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b="1" kern="0">
                          <a:effectLst/>
                          <a:latin typeface="Gill Sans MT" panose="020B0502020104020203" pitchFamily="34" charset="0"/>
                          <a:ea typeface="Times New Roman" panose="02020603050405020304" pitchFamily="18" charset="0"/>
                          <a:cs typeface="Times New Roman" panose="02020603050405020304" pitchFamily="18" charset="0"/>
                        </a:rPr>
                        <a:t>Themes</a:t>
                      </a:r>
                      <a:endParaRPr lang="en-GB" sz="2000" kern="10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b="1" kern="0">
                          <a:effectLst/>
                          <a:latin typeface="Gill Sans MT" panose="020B0502020104020203" pitchFamily="34" charset="0"/>
                          <a:ea typeface="Times New Roman" panose="02020603050405020304" pitchFamily="18" charset="0"/>
                          <a:cs typeface="Times New Roman" panose="02020603050405020304" pitchFamily="18" charset="0"/>
                        </a:rPr>
                        <a:t>Year</a:t>
                      </a:r>
                      <a:endParaRPr lang="en-GB" sz="2000" kern="10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b="1" kern="0" dirty="0">
                          <a:effectLst/>
                          <a:latin typeface="Gill Sans MT" panose="020B0502020104020203" pitchFamily="34" charset="0"/>
                          <a:ea typeface="Times New Roman" panose="02020603050405020304" pitchFamily="18" charset="0"/>
                          <a:cs typeface="Times New Roman" panose="02020603050405020304" pitchFamily="18" charset="0"/>
                        </a:rPr>
                        <a:t>Examples of Food Service Operations</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2392559"/>
                  </a:ext>
                </a:extLst>
              </a:tr>
              <a:tr h="619952">
                <a:tc>
                  <a:txBody>
                    <a:bodyPr/>
                    <a:lstStyle/>
                    <a:p>
                      <a:pPr algn="l">
                        <a:lnSpc>
                          <a:spcPct val="100000"/>
                        </a:lnSpc>
                        <a:spcAft>
                          <a:spcPts val="300"/>
                        </a:spcAft>
                        <a:buNone/>
                      </a:pPr>
                      <a:r>
                        <a:rPr lang="en-GB" sz="2000" b="1" kern="0" dirty="0">
                          <a:effectLst/>
                          <a:latin typeface="Gill Sans MT" panose="020B0502020104020203" pitchFamily="34" charset="0"/>
                          <a:ea typeface="Times New Roman" panose="02020603050405020304" pitchFamily="18" charset="0"/>
                          <a:cs typeface="Times New Roman" panose="02020603050405020304" pitchFamily="18" charset="0"/>
                        </a:rPr>
                        <a:t>Industry 1.0</a:t>
                      </a:r>
                      <a:endParaRPr lang="en-GB" sz="2000" b="1"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Mechanisation, water and steam power</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a:effectLst/>
                          <a:latin typeface="Gill Sans MT" panose="020B0502020104020203" pitchFamily="34" charset="0"/>
                          <a:ea typeface="Times New Roman" panose="02020603050405020304" pitchFamily="18" charset="0"/>
                          <a:cs typeface="Times New Roman" panose="02020603050405020304" pitchFamily="18" charset="0"/>
                        </a:rPr>
                        <a:t>1800</a:t>
                      </a:r>
                      <a:endParaRPr lang="en-GB" sz="2000" kern="10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a:effectLst/>
                          <a:latin typeface="Gill Sans MT" panose="020B0502020104020203" pitchFamily="34" charset="0"/>
                          <a:ea typeface="Times New Roman" panose="02020603050405020304" pitchFamily="18" charset="0"/>
                          <a:cs typeface="Times New Roman" panose="02020603050405020304" pitchFamily="18" charset="0"/>
                        </a:rPr>
                        <a:t>Coal fired ovens; mechanical ice cream makers churned by hand</a:t>
                      </a:r>
                      <a:endParaRPr lang="en-GB" sz="2000" kern="10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3510979"/>
                  </a:ext>
                </a:extLst>
              </a:tr>
              <a:tr h="929928">
                <a:tc>
                  <a:txBody>
                    <a:bodyPr/>
                    <a:lstStyle/>
                    <a:p>
                      <a:pPr algn="l">
                        <a:lnSpc>
                          <a:spcPct val="100000"/>
                        </a:lnSpc>
                        <a:spcAft>
                          <a:spcPts val="300"/>
                        </a:spcAft>
                        <a:buNone/>
                      </a:pPr>
                      <a:r>
                        <a:rPr lang="en-GB" sz="2000" b="1" kern="0" dirty="0">
                          <a:effectLst/>
                          <a:latin typeface="Gill Sans MT" panose="020B0502020104020203" pitchFamily="34" charset="0"/>
                          <a:ea typeface="Times New Roman" panose="02020603050405020304" pitchFamily="18" charset="0"/>
                          <a:cs typeface="Times New Roman" panose="02020603050405020304" pitchFamily="18" charset="0"/>
                        </a:rPr>
                        <a:t>Industry 2.0</a:t>
                      </a:r>
                      <a:endParaRPr lang="en-GB" sz="2000" b="1"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Mass production, electric power and assembly lines</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1900</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Development of the </a:t>
                      </a:r>
                      <a:r>
                        <a:rPr lang="en-GB" sz="2000" kern="0" dirty="0" err="1">
                          <a:effectLst/>
                          <a:latin typeface="Gill Sans MT" panose="020B0502020104020203" pitchFamily="34" charset="0"/>
                          <a:ea typeface="Times New Roman" panose="02020603050405020304" pitchFamily="18" charset="0"/>
                          <a:cs typeface="Times New Roman" panose="02020603050405020304" pitchFamily="18" charset="0"/>
                        </a:rPr>
                        <a:t>Partie</a:t>
                      </a: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 system in the kitchen and restaurant to create areas of specialism and speed production and service</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6114614"/>
                  </a:ext>
                </a:extLst>
              </a:tr>
              <a:tr h="958326">
                <a:tc>
                  <a:txBody>
                    <a:bodyPr/>
                    <a:lstStyle/>
                    <a:p>
                      <a:pPr algn="l">
                        <a:lnSpc>
                          <a:spcPct val="100000"/>
                        </a:lnSpc>
                        <a:spcAft>
                          <a:spcPts val="300"/>
                        </a:spcAft>
                        <a:buNone/>
                      </a:pPr>
                      <a:r>
                        <a:rPr lang="en-GB" sz="2000" b="1" kern="0">
                          <a:effectLst/>
                          <a:latin typeface="Gill Sans MT" panose="020B0502020104020203" pitchFamily="34" charset="0"/>
                          <a:ea typeface="Times New Roman" panose="02020603050405020304" pitchFamily="18" charset="0"/>
                          <a:cs typeface="Times New Roman" panose="02020603050405020304" pitchFamily="18" charset="0"/>
                        </a:rPr>
                        <a:t>Industry 3.0</a:t>
                      </a:r>
                      <a:endParaRPr lang="en-GB" sz="2000" b="1" kern="10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Computers automated production, electronics</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2000</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Use of Electronic Point of Sale (EPOS) automated ordering from suppliers and creation of big data.</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3051059"/>
                  </a:ext>
                </a:extLst>
              </a:tr>
              <a:tr h="1239904">
                <a:tc>
                  <a:txBody>
                    <a:bodyPr/>
                    <a:lstStyle/>
                    <a:p>
                      <a:pPr algn="l">
                        <a:lnSpc>
                          <a:spcPct val="100000"/>
                        </a:lnSpc>
                        <a:spcAft>
                          <a:spcPts val="300"/>
                        </a:spcAft>
                        <a:buNone/>
                      </a:pPr>
                      <a:r>
                        <a:rPr lang="en-GB" sz="2000" b="1" kern="0">
                          <a:effectLst/>
                          <a:latin typeface="Gill Sans MT" panose="020B0502020104020203" pitchFamily="34" charset="0"/>
                          <a:ea typeface="Times New Roman" panose="02020603050405020304" pitchFamily="18" charset="0"/>
                          <a:cs typeface="Times New Roman" panose="02020603050405020304" pitchFamily="18" charset="0"/>
                        </a:rPr>
                        <a:t>Industry 4.0</a:t>
                      </a:r>
                      <a:endParaRPr lang="en-GB" sz="2000" b="1" kern="10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Cyber-physical systems, Internet of Things, networking, machine learning</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2010</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Use of cloud data storage, networking of kitchen and food service functions and third-party food ordering systems and guest interactions through phone table ordering</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688645"/>
                  </a:ext>
                </a:extLst>
              </a:tr>
              <a:tr h="1239904">
                <a:tc>
                  <a:txBody>
                    <a:bodyPr/>
                    <a:lstStyle/>
                    <a:p>
                      <a:pPr algn="l">
                        <a:lnSpc>
                          <a:spcPct val="100000"/>
                        </a:lnSpc>
                        <a:spcAft>
                          <a:spcPts val="300"/>
                        </a:spcAft>
                        <a:buNone/>
                      </a:pPr>
                      <a:r>
                        <a:rPr lang="en-GB" sz="2000" b="1" kern="0" dirty="0">
                          <a:effectLst/>
                          <a:latin typeface="Gill Sans MT" panose="020B0502020104020203" pitchFamily="34" charset="0"/>
                          <a:ea typeface="Times New Roman" panose="02020603050405020304" pitchFamily="18" charset="0"/>
                          <a:cs typeface="Times New Roman" panose="02020603050405020304" pitchFamily="18" charset="0"/>
                        </a:rPr>
                        <a:t>Industry 5.0</a:t>
                      </a:r>
                      <a:endParaRPr lang="en-GB" sz="2000" b="1"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Human-robot collaboration, cognitive systems, customization</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2020</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300"/>
                        </a:spcAft>
                        <a:buNone/>
                      </a:pPr>
                      <a:r>
                        <a:rPr lang="en-GB" sz="2000" kern="0" dirty="0">
                          <a:effectLst/>
                          <a:latin typeface="Gill Sans MT" panose="020B0502020104020203" pitchFamily="34" charset="0"/>
                          <a:ea typeface="Times New Roman" panose="02020603050405020304" pitchFamily="18" charset="0"/>
                          <a:cs typeface="Times New Roman" panose="02020603050405020304" pitchFamily="18" charset="0"/>
                        </a:rPr>
                        <a:t>The use of robotics in food production and the use of `Bella` robots in food service to assist with repetitive tasks and attract customers with their novelty usage</a:t>
                      </a:r>
                      <a:endParaRPr lang="en-GB" sz="2000" kern="100" dirty="0">
                        <a:effectLst/>
                        <a:latin typeface="Gill Sans MT" panose="020B0502020104020203" pitchFamily="34" charset="0"/>
                        <a:ea typeface="Aptos" panose="020B0004020202020204" pitchFamily="34" charset="0"/>
                        <a:cs typeface="Times New Roman" panose="02020603050405020304" pitchFamily="18" charset="0"/>
                      </a:endParaRPr>
                    </a:p>
                  </a:txBody>
                  <a:tcPr marL="39716" marR="3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958719"/>
                  </a:ext>
                </a:extLst>
              </a:tr>
            </a:tbl>
          </a:graphicData>
        </a:graphic>
      </p:graphicFrame>
      <p:sp>
        <p:nvSpPr>
          <p:cNvPr id="3" name="Footer Placeholder 2">
            <a:extLst>
              <a:ext uri="{FF2B5EF4-FFF2-40B4-BE49-F238E27FC236}">
                <a16:creationId xmlns:a16="http://schemas.microsoft.com/office/drawing/2014/main" id="{5EDAA43B-B614-D6F8-6D7E-26FC3C44E9E1}"/>
              </a:ext>
            </a:extLst>
          </p:cNvPr>
          <p:cNvSpPr>
            <a:spLocks noGrp="1"/>
          </p:cNvSpPr>
          <p:nvPr>
            <p:ph type="ftr" sz="quarter" idx="11"/>
          </p:nvPr>
        </p:nvSpPr>
        <p:spPr/>
        <p:txBody>
          <a:bodyPr/>
          <a:lstStyle/>
          <a:p>
            <a:r>
              <a:rPr lang="en-GB" dirty="0"/>
              <a:t>© 2026 David Graham et al. </a:t>
            </a:r>
            <a:r>
              <a:rPr lang="en-GB" i="1" dirty="0"/>
              <a:t>Culinary and Food Service Operations Management for Industry 5.0. </a:t>
            </a:r>
            <a:r>
              <a:rPr lang="en-GB" dirty="0"/>
              <a:t>Goodfellow Publishers</a:t>
            </a:r>
            <a:endParaRPr lang="en-GB" sz="1000" dirty="0"/>
          </a:p>
        </p:txBody>
      </p:sp>
    </p:spTree>
    <p:extLst>
      <p:ext uri="{BB962C8B-B14F-4D97-AF65-F5344CB8AC3E}">
        <p14:creationId xmlns:p14="http://schemas.microsoft.com/office/powerpoint/2010/main" val="367511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FA87-2C55-8761-3801-E723D8F53925}"/>
              </a:ext>
            </a:extLst>
          </p:cNvPr>
          <p:cNvSpPr>
            <a:spLocks noGrp="1"/>
          </p:cNvSpPr>
          <p:nvPr>
            <p:ph type="title"/>
          </p:nvPr>
        </p:nvSpPr>
        <p:spPr>
          <a:xfrm>
            <a:off x="838200" y="206375"/>
            <a:ext cx="10515600" cy="1325563"/>
          </a:xfrm>
        </p:spPr>
        <p:txBody>
          <a:bodyPr/>
          <a:lstStyle/>
          <a:p>
            <a:r>
              <a:rPr lang="en-GB" dirty="0"/>
              <a:t>Five Pillars of Industry 5.0</a:t>
            </a:r>
          </a:p>
        </p:txBody>
      </p:sp>
      <p:pic>
        <p:nvPicPr>
          <p:cNvPr id="6" name="Content Placeholder 5">
            <a:extLst>
              <a:ext uri="{FF2B5EF4-FFF2-40B4-BE49-F238E27FC236}">
                <a16:creationId xmlns:a16="http://schemas.microsoft.com/office/drawing/2014/main" id="{F13A5D58-D4BA-C222-BD42-25DA22E9B96C}"/>
              </a:ext>
            </a:extLst>
          </p:cNvPr>
          <p:cNvPicPr>
            <a:picLocks noGrp="1" noChangeAspect="1"/>
          </p:cNvPicPr>
          <p:nvPr>
            <p:ph idx="1"/>
          </p:nvPr>
        </p:nvPicPr>
        <p:blipFill>
          <a:blip r:embed="rId2"/>
          <a:stretch>
            <a:fillRect/>
          </a:stretch>
        </p:blipFill>
        <p:spPr>
          <a:xfrm>
            <a:off x="2855523" y="1269242"/>
            <a:ext cx="5923838" cy="5064883"/>
          </a:xfrm>
          <a:prstGeom prst="rect">
            <a:avLst/>
          </a:prstGeom>
        </p:spPr>
      </p:pic>
      <p:sp>
        <p:nvSpPr>
          <p:cNvPr id="4" name="Footer Placeholder 3">
            <a:extLst>
              <a:ext uri="{FF2B5EF4-FFF2-40B4-BE49-F238E27FC236}">
                <a16:creationId xmlns:a16="http://schemas.microsoft.com/office/drawing/2014/main" id="{BE438CC3-4A19-7263-C50C-BC803398D84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46203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09B2-A1E7-FC65-626D-C4DD6EDA1B1A}"/>
              </a:ext>
            </a:extLst>
          </p:cNvPr>
          <p:cNvSpPr>
            <a:spLocks noGrp="1"/>
          </p:cNvSpPr>
          <p:nvPr>
            <p:ph type="title"/>
          </p:nvPr>
        </p:nvSpPr>
        <p:spPr/>
        <p:txBody>
          <a:bodyPr/>
          <a:lstStyle/>
          <a:p>
            <a:r>
              <a:rPr lang="en-GB" dirty="0"/>
              <a:t>1. Humancentric</a:t>
            </a:r>
          </a:p>
        </p:txBody>
      </p:sp>
      <p:sp>
        <p:nvSpPr>
          <p:cNvPr id="3" name="Content Placeholder 2">
            <a:extLst>
              <a:ext uri="{FF2B5EF4-FFF2-40B4-BE49-F238E27FC236}">
                <a16:creationId xmlns:a16="http://schemas.microsoft.com/office/drawing/2014/main" id="{AE00F665-2406-4129-8F0E-2ED20E501DA8}"/>
              </a:ext>
            </a:extLst>
          </p:cNvPr>
          <p:cNvSpPr>
            <a:spLocks noGrp="1"/>
          </p:cNvSpPr>
          <p:nvPr>
            <p:ph idx="1"/>
          </p:nvPr>
        </p:nvSpPr>
        <p:spPr>
          <a:xfrm>
            <a:off x="838200" y="1593613"/>
            <a:ext cx="9602337" cy="4351338"/>
          </a:xfrm>
        </p:spPr>
        <p:txBody>
          <a:bodyPr>
            <a:normAutofit/>
          </a:bodyPr>
          <a:lstStyle/>
          <a:p>
            <a:pPr>
              <a:buFont typeface="Wingdings" panose="05000000000000000000" pitchFamily="2" charset="2"/>
              <a:buChar char="§"/>
            </a:pPr>
            <a:r>
              <a:rPr lang="en-GB" sz="2400" dirty="0"/>
              <a:t>For the service industry and the food service operator this is nothing new. </a:t>
            </a:r>
          </a:p>
          <a:p>
            <a:pPr>
              <a:buFont typeface="Wingdings" panose="05000000000000000000" pitchFamily="2" charset="2"/>
              <a:buChar char="§"/>
            </a:pPr>
            <a:r>
              <a:rPr lang="en-GB" sz="2400" dirty="0"/>
              <a:t>Concept identifies that placing human beings at the centre of the production process </a:t>
            </a:r>
          </a:p>
          <a:p>
            <a:pPr>
              <a:buFont typeface="Wingdings" panose="05000000000000000000" pitchFamily="2" charset="2"/>
              <a:buChar char="§"/>
            </a:pPr>
            <a:r>
              <a:rPr lang="en-GB" sz="2400" dirty="0"/>
              <a:t>Moves away for the operations management perspective of efficiency and productivity </a:t>
            </a:r>
          </a:p>
          <a:p>
            <a:pPr>
              <a:buFont typeface="Wingdings" panose="05000000000000000000" pitchFamily="2" charset="2"/>
              <a:buChar char="§"/>
            </a:pPr>
            <a:r>
              <a:rPr lang="en-GB" sz="2400" dirty="0"/>
              <a:t>Mass customisation delivered in a manner which offers the customer highly personalised guest experiences</a:t>
            </a:r>
          </a:p>
          <a:p>
            <a:pPr>
              <a:buFont typeface="Wingdings" panose="05000000000000000000" pitchFamily="2" charset="2"/>
              <a:buChar char="§"/>
            </a:pPr>
            <a:r>
              <a:rPr lang="en-GB" sz="2400" dirty="0"/>
              <a:t>Human beings are allowed to work within a framework which offers variety within the parameters of the offer</a:t>
            </a:r>
          </a:p>
          <a:p>
            <a:pPr>
              <a:buFont typeface="Wingdings" panose="05000000000000000000" pitchFamily="2" charset="2"/>
              <a:buChar char="§"/>
            </a:pPr>
            <a:r>
              <a:rPr lang="en-GB" sz="2400" dirty="0"/>
              <a:t>Brand values and operational delivery issues of staff are covered in concepts of emotional and aesthetic labour</a:t>
            </a:r>
          </a:p>
        </p:txBody>
      </p:sp>
      <p:sp>
        <p:nvSpPr>
          <p:cNvPr id="4" name="Footer Placeholder 3">
            <a:extLst>
              <a:ext uri="{FF2B5EF4-FFF2-40B4-BE49-F238E27FC236}">
                <a16:creationId xmlns:a16="http://schemas.microsoft.com/office/drawing/2014/main" id="{1259D63E-40A2-23F9-DAE9-581D5A77DF42}"/>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65105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6C59-15DE-7DDD-7ED1-7BDD0EF1F9C8}"/>
              </a:ext>
            </a:extLst>
          </p:cNvPr>
          <p:cNvSpPr>
            <a:spLocks noGrp="1"/>
          </p:cNvSpPr>
          <p:nvPr>
            <p:ph type="title"/>
          </p:nvPr>
        </p:nvSpPr>
        <p:spPr/>
        <p:txBody>
          <a:bodyPr/>
          <a:lstStyle/>
          <a:p>
            <a:r>
              <a:rPr lang="en-GB" dirty="0"/>
              <a:t>2. Resilience</a:t>
            </a:r>
          </a:p>
        </p:txBody>
      </p:sp>
      <p:sp>
        <p:nvSpPr>
          <p:cNvPr id="3" name="Content Placeholder 2">
            <a:extLst>
              <a:ext uri="{FF2B5EF4-FFF2-40B4-BE49-F238E27FC236}">
                <a16:creationId xmlns:a16="http://schemas.microsoft.com/office/drawing/2014/main" id="{7FB4B604-AAD6-C1F7-99DA-46BC87DC9E81}"/>
              </a:ext>
            </a:extLst>
          </p:cNvPr>
          <p:cNvSpPr>
            <a:spLocks noGrp="1"/>
          </p:cNvSpPr>
          <p:nvPr>
            <p:ph idx="1"/>
          </p:nvPr>
        </p:nvSpPr>
        <p:spPr>
          <a:xfrm>
            <a:off x="838200" y="1457135"/>
            <a:ext cx="9732123" cy="4351338"/>
          </a:xfrm>
        </p:spPr>
        <p:txBody>
          <a:bodyPr>
            <a:normAutofit/>
          </a:bodyPr>
          <a:lstStyle/>
          <a:p>
            <a:pPr>
              <a:buFont typeface="Wingdings" panose="05000000000000000000" pitchFamily="2" charset="2"/>
              <a:buChar char="§"/>
            </a:pPr>
            <a:r>
              <a:rPr lang="en-GB" sz="2400" dirty="0"/>
              <a:t>Culinary and food service operations management is constantly having to evolve</a:t>
            </a:r>
          </a:p>
          <a:p>
            <a:pPr>
              <a:buFont typeface="Wingdings" panose="05000000000000000000" pitchFamily="2" charset="2"/>
              <a:buChar char="§"/>
            </a:pPr>
            <a:r>
              <a:rPr lang="en-GB" sz="2400" dirty="0"/>
              <a:t>Fashions, taste and cultural requirements change.</a:t>
            </a:r>
          </a:p>
          <a:p>
            <a:pPr>
              <a:buFont typeface="Wingdings" panose="05000000000000000000" pitchFamily="2" charset="2"/>
              <a:buChar char="§"/>
            </a:pPr>
            <a:r>
              <a:rPr lang="en-GB" sz="2400" dirty="0"/>
              <a:t>Without adaptation the result is business failure and closer</a:t>
            </a:r>
          </a:p>
          <a:p>
            <a:pPr>
              <a:buFont typeface="Wingdings" panose="05000000000000000000" pitchFamily="2" charset="2"/>
              <a:buChar char="§"/>
            </a:pPr>
            <a:r>
              <a:rPr lang="en-GB" sz="2400" dirty="0"/>
              <a:t>A demand led business. Those that can innovate are leaders, in setting the agenda for others to imitate </a:t>
            </a:r>
          </a:p>
          <a:p>
            <a:pPr>
              <a:buFont typeface="Wingdings" panose="05000000000000000000" pitchFamily="2" charset="2"/>
              <a:buChar char="§"/>
            </a:pPr>
            <a:r>
              <a:rPr lang="en-GB" sz="2400" dirty="0"/>
              <a:t>Resilience is part of the culinary and food service business `DNA` </a:t>
            </a:r>
          </a:p>
          <a:p>
            <a:pPr>
              <a:buFont typeface="Wingdings" panose="05000000000000000000" pitchFamily="2" charset="2"/>
              <a:buChar char="§"/>
            </a:pPr>
            <a:r>
              <a:rPr lang="en-GB" sz="2400" dirty="0"/>
              <a:t>The mantra of Industry 5.0 is creating resilient industrial systems that can adapt to changing conditions and challenges</a:t>
            </a:r>
          </a:p>
        </p:txBody>
      </p:sp>
      <p:sp>
        <p:nvSpPr>
          <p:cNvPr id="4" name="Footer Placeholder 3">
            <a:extLst>
              <a:ext uri="{FF2B5EF4-FFF2-40B4-BE49-F238E27FC236}">
                <a16:creationId xmlns:a16="http://schemas.microsoft.com/office/drawing/2014/main" id="{EF40C703-6919-EA18-7975-6380FF88C978}"/>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50091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DA2D-5BC1-9881-1F5A-CAE1BBE56C5A}"/>
              </a:ext>
            </a:extLst>
          </p:cNvPr>
          <p:cNvSpPr>
            <a:spLocks noGrp="1"/>
          </p:cNvSpPr>
          <p:nvPr>
            <p:ph type="title"/>
          </p:nvPr>
        </p:nvSpPr>
        <p:spPr/>
        <p:txBody>
          <a:bodyPr/>
          <a:lstStyle/>
          <a:p>
            <a:r>
              <a:rPr lang="en-GB" dirty="0"/>
              <a:t>3. Sustainability</a:t>
            </a:r>
          </a:p>
        </p:txBody>
      </p:sp>
      <p:sp>
        <p:nvSpPr>
          <p:cNvPr id="3" name="Content Placeholder 2">
            <a:extLst>
              <a:ext uri="{FF2B5EF4-FFF2-40B4-BE49-F238E27FC236}">
                <a16:creationId xmlns:a16="http://schemas.microsoft.com/office/drawing/2014/main" id="{8566E5D7-7545-D795-81DA-D976EFA03A02}"/>
              </a:ext>
            </a:extLst>
          </p:cNvPr>
          <p:cNvSpPr>
            <a:spLocks noGrp="1"/>
          </p:cNvSpPr>
          <p:nvPr>
            <p:ph idx="1"/>
          </p:nvPr>
        </p:nvSpPr>
        <p:spPr/>
        <p:txBody>
          <a:bodyPr>
            <a:normAutofit/>
          </a:bodyPr>
          <a:lstStyle/>
          <a:p>
            <a:pPr>
              <a:buFont typeface="Wingdings" panose="05000000000000000000" pitchFamily="2" charset="2"/>
              <a:buChar char="§"/>
            </a:pPr>
            <a:r>
              <a:rPr lang="en-GB" sz="2400" dirty="0"/>
              <a:t>Production and service of food production and service should reflect peace and prosperity while tackling climate change </a:t>
            </a:r>
          </a:p>
          <a:p>
            <a:pPr>
              <a:buFont typeface="Wingdings" panose="05000000000000000000" pitchFamily="2" charset="2"/>
              <a:buChar char="§"/>
            </a:pPr>
            <a:r>
              <a:rPr lang="en-GB" sz="2400" dirty="0"/>
              <a:t>These are enshrined within 17 Sustainability Goals (SDGs) as set out by the United Nations</a:t>
            </a:r>
          </a:p>
          <a:p>
            <a:pPr>
              <a:buFont typeface="Wingdings" panose="05000000000000000000" pitchFamily="2" charset="2"/>
              <a:buChar char="§"/>
            </a:pPr>
            <a:r>
              <a:rPr lang="en-GB" sz="2400" dirty="0"/>
              <a:t>Triple bottom line – People/Plant/Profit</a:t>
            </a:r>
          </a:p>
        </p:txBody>
      </p:sp>
      <p:sp>
        <p:nvSpPr>
          <p:cNvPr id="4" name="Footer Placeholder 3">
            <a:extLst>
              <a:ext uri="{FF2B5EF4-FFF2-40B4-BE49-F238E27FC236}">
                <a16:creationId xmlns:a16="http://schemas.microsoft.com/office/drawing/2014/main" id="{C75DFE8B-3D68-7F1B-2105-C8A5754FA618}"/>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25455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D7EC-5C85-0360-5B30-7B9A517F8078}"/>
              </a:ext>
            </a:extLst>
          </p:cNvPr>
          <p:cNvSpPr>
            <a:spLocks noGrp="1"/>
          </p:cNvSpPr>
          <p:nvPr>
            <p:ph type="title"/>
          </p:nvPr>
        </p:nvSpPr>
        <p:spPr/>
        <p:txBody>
          <a:bodyPr/>
          <a:lstStyle/>
          <a:p>
            <a:r>
              <a:rPr lang="en-GB" dirty="0"/>
              <a:t>4. Collaboration</a:t>
            </a:r>
          </a:p>
        </p:txBody>
      </p:sp>
      <p:sp>
        <p:nvSpPr>
          <p:cNvPr id="3" name="Content Placeholder 2">
            <a:extLst>
              <a:ext uri="{FF2B5EF4-FFF2-40B4-BE49-F238E27FC236}">
                <a16:creationId xmlns:a16="http://schemas.microsoft.com/office/drawing/2014/main" id="{53DA4F10-23F0-E9AD-D740-F9CEEC1B7B5F}"/>
              </a:ext>
            </a:extLst>
          </p:cNvPr>
          <p:cNvSpPr>
            <a:spLocks noGrp="1"/>
          </p:cNvSpPr>
          <p:nvPr>
            <p:ph idx="1"/>
          </p:nvPr>
        </p:nvSpPr>
        <p:spPr>
          <a:xfrm>
            <a:off x="838200" y="1825625"/>
            <a:ext cx="9732123" cy="4351338"/>
          </a:xfrm>
        </p:spPr>
        <p:txBody>
          <a:bodyPr>
            <a:normAutofit/>
          </a:bodyPr>
          <a:lstStyle/>
          <a:p>
            <a:pPr>
              <a:buFont typeface="Wingdings" panose="05000000000000000000" pitchFamily="2" charset="2"/>
              <a:buChar char="§"/>
            </a:pPr>
            <a:r>
              <a:rPr lang="en-GB" sz="2400" dirty="0"/>
              <a:t>Food service operators promote the collaboration between machines and humans. </a:t>
            </a:r>
          </a:p>
          <a:p>
            <a:pPr>
              <a:buFont typeface="Wingdings" panose="05000000000000000000" pitchFamily="2" charset="2"/>
              <a:buChar char="§"/>
            </a:pPr>
            <a:r>
              <a:rPr lang="en-GB" sz="2400" dirty="0"/>
              <a:t>The machine handles repetitive and dangerous activity</a:t>
            </a:r>
          </a:p>
          <a:p>
            <a:pPr>
              <a:buFont typeface="Wingdings" panose="05000000000000000000" pitchFamily="2" charset="2"/>
              <a:buChar char="§"/>
            </a:pPr>
            <a:r>
              <a:rPr lang="en-GB" sz="2400" dirty="0"/>
              <a:t>Food service operators have applied machine delivery in fast food and quick service restaurants </a:t>
            </a:r>
          </a:p>
          <a:p>
            <a:pPr>
              <a:buFont typeface="Wingdings" panose="05000000000000000000" pitchFamily="2" charset="2"/>
              <a:buChar char="§"/>
            </a:pPr>
            <a:r>
              <a:rPr lang="en-GB" sz="2400" dirty="0"/>
              <a:t>Robotics and technology has been embraced and applied within the culinary and food service business to enhance customer experience and improve decision making</a:t>
            </a:r>
          </a:p>
        </p:txBody>
      </p:sp>
      <p:sp>
        <p:nvSpPr>
          <p:cNvPr id="4" name="Footer Placeholder 3">
            <a:extLst>
              <a:ext uri="{FF2B5EF4-FFF2-40B4-BE49-F238E27FC236}">
                <a16:creationId xmlns:a16="http://schemas.microsoft.com/office/drawing/2014/main" id="{CDAFF05E-023A-24E8-D643-EAEBD9BD7F56}"/>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77320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401F-3B8D-5747-F39C-744A5E3E2C12}"/>
              </a:ext>
            </a:extLst>
          </p:cNvPr>
          <p:cNvSpPr>
            <a:spLocks noGrp="1"/>
          </p:cNvSpPr>
          <p:nvPr>
            <p:ph type="title"/>
          </p:nvPr>
        </p:nvSpPr>
        <p:spPr/>
        <p:txBody>
          <a:bodyPr/>
          <a:lstStyle/>
          <a:p>
            <a:r>
              <a:rPr lang="en-GB" dirty="0"/>
              <a:t>5. Technological advancement</a:t>
            </a:r>
          </a:p>
        </p:txBody>
      </p:sp>
      <p:sp>
        <p:nvSpPr>
          <p:cNvPr id="3" name="Content Placeholder 2">
            <a:extLst>
              <a:ext uri="{FF2B5EF4-FFF2-40B4-BE49-F238E27FC236}">
                <a16:creationId xmlns:a16="http://schemas.microsoft.com/office/drawing/2014/main" id="{9ECBF6EF-02DA-ECF7-A7B0-96C39D148F09}"/>
              </a:ext>
            </a:extLst>
          </p:cNvPr>
          <p:cNvSpPr>
            <a:spLocks noGrp="1"/>
          </p:cNvSpPr>
          <p:nvPr>
            <p:ph idx="1"/>
          </p:nvPr>
        </p:nvSpPr>
        <p:spPr/>
        <p:txBody>
          <a:bodyPr>
            <a:normAutofit/>
          </a:bodyPr>
          <a:lstStyle/>
          <a:p>
            <a:pPr>
              <a:buFont typeface="Wingdings" panose="05000000000000000000" pitchFamily="2" charset="2"/>
              <a:buChar char="§"/>
            </a:pPr>
            <a:r>
              <a:rPr lang="en-GB" sz="2400" dirty="0"/>
              <a:t>Culinary and food service management builds on the advancement of previous industrial advancements and incorporates the technologies with a focus on the human-centric applications </a:t>
            </a:r>
          </a:p>
          <a:p>
            <a:pPr>
              <a:buFont typeface="Wingdings" panose="05000000000000000000" pitchFamily="2" charset="2"/>
              <a:buChar char="§"/>
            </a:pPr>
            <a:r>
              <a:rPr lang="en-GB" sz="2400" dirty="0"/>
              <a:t>Artificial intelligence (AI) is a transformative technology for the service industry</a:t>
            </a:r>
          </a:p>
          <a:p>
            <a:pPr>
              <a:buFont typeface="Wingdings" panose="05000000000000000000" pitchFamily="2" charset="2"/>
              <a:buChar char="§"/>
            </a:pPr>
            <a:r>
              <a:rPr lang="en-GB" sz="2400" dirty="0"/>
              <a:t>It has fundamentally reshaped the operational delivery, through machine learning, robotics and natural language processing. Examples of this are robots, AI, and virtual reality</a:t>
            </a:r>
          </a:p>
        </p:txBody>
      </p:sp>
      <p:sp>
        <p:nvSpPr>
          <p:cNvPr id="4" name="Footer Placeholder 3">
            <a:extLst>
              <a:ext uri="{FF2B5EF4-FFF2-40B4-BE49-F238E27FC236}">
                <a16:creationId xmlns:a16="http://schemas.microsoft.com/office/drawing/2014/main" id="{2A64E49B-D0EE-D741-817D-310A13A58CE6}"/>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59470149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421</TotalTime>
  <Words>1404</Words>
  <Application>Microsoft Office PowerPoint</Application>
  <PresentationFormat>Widescreen</PresentationFormat>
  <Paragraphs>125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Gill Sans MT</vt:lpstr>
      <vt:lpstr>Wingdings</vt:lpstr>
      <vt:lpstr>Office Theme</vt:lpstr>
      <vt:lpstr>Chapter 1 Introduction to Culinary and Food Service Operations Management for Industry 5.0</vt:lpstr>
      <vt:lpstr>Chapter 1</vt:lpstr>
      <vt:lpstr>Industrial Revolution 1.0 to 5.0</vt:lpstr>
      <vt:lpstr>Five Pillars of Industry 5.0</vt:lpstr>
      <vt:lpstr>1. Humancentric</vt:lpstr>
      <vt:lpstr>2. Resilience</vt:lpstr>
      <vt:lpstr>3. Sustainability</vt:lpstr>
      <vt:lpstr>4. Collaboration</vt:lpstr>
      <vt:lpstr>5. Technological advancement</vt:lpstr>
      <vt:lpstr>The operator challenges</vt:lpstr>
      <vt:lpstr>The meaning behind industry 5.0</vt:lpstr>
      <vt:lpstr>Diversity of culinary and food service offers</vt:lpstr>
      <vt:lpstr>Methods for defining culinary and food service offers</vt:lpstr>
      <vt:lpstr>Summary</vt:lpstr>
      <vt:lpstr>Revision Questions</vt:lpstr>
      <vt:lpstr>End of Chapter 1 presentation  </vt:lpstr>
      <vt:lpstr>Culinary and Food Service Operations Management for Industry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Culinary and Food Service Operations Management for Industry 5.0,</dc:title>
  <dc:subject>© 2026 David Graham et al. Culinary and Food Service Operations Management for Industry 5.0. Goodfellow Publishers</dc:subject>
  <dc:creator>David Graham, Ewen Crilley, Peter Cox and John Cousins</dc:creator>
  <dc:description>The presentations are copyright and may only be used or adapted as long as the source is properly acknowledged. No permission has ever been given for the presentations to be published anywhere else, or to be posted online.</dc:description>
  <cp:lastModifiedBy>John Cousins</cp:lastModifiedBy>
  <cp:revision>35</cp:revision>
  <cp:lastPrinted>2026-06-24T12:20:13Z</cp:lastPrinted>
  <dcterms:created xsi:type="dcterms:W3CDTF">2026-06-05T08:47:25Z</dcterms:created>
  <dcterms:modified xsi:type="dcterms:W3CDTF">2026-06-30T16:55:27Z</dcterms:modified>
</cp:coreProperties>
</file>